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48" r:id="rId3"/>
    <p:sldId id="344" r:id="rId4"/>
    <p:sldId id="345" r:id="rId5"/>
    <p:sldId id="346" r:id="rId6"/>
    <p:sldId id="347" r:id="rId7"/>
    <p:sldId id="349" r:id="rId8"/>
    <p:sldId id="350" r:id="rId9"/>
    <p:sldId id="351" r:id="rId10"/>
    <p:sldId id="364" r:id="rId11"/>
    <p:sldId id="365" r:id="rId12"/>
    <p:sldId id="352" r:id="rId13"/>
    <p:sldId id="366" r:id="rId14"/>
    <p:sldId id="367" r:id="rId15"/>
    <p:sldId id="368" r:id="rId16"/>
    <p:sldId id="369" r:id="rId17"/>
    <p:sldId id="370" r:id="rId18"/>
    <p:sldId id="371" r:id="rId19"/>
    <p:sldId id="372" r:id="rId20"/>
    <p:sldId id="373" r:id="rId21"/>
    <p:sldId id="374" r:id="rId22"/>
    <p:sldId id="355" r:id="rId23"/>
    <p:sldId id="27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60" autoAdjust="0"/>
    <p:restoredTop sz="94660"/>
  </p:normalViewPr>
  <p:slideViewPr>
    <p:cSldViewPr snapToGrid="0">
      <p:cViewPr>
        <p:scale>
          <a:sx n="125" d="100"/>
          <a:sy n="125" d="100"/>
        </p:scale>
        <p:origin x="1716"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FD2A9-2A54-4F2D-A10A-F3A774EBC9DF}" type="datetimeFigureOut">
              <a:rPr lang="zh-CN" altLang="en-US" smtClean="0"/>
              <a:t>2024/12/25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E0118-3889-4ABD-BDED-30173463BD74}" type="slidenum">
              <a:rPr lang="zh-CN" altLang="en-US" smtClean="0"/>
              <a:t>‹#›</a:t>
            </a:fld>
            <a:endParaRPr lang="zh-CN" altLang="en-US"/>
          </a:p>
        </p:txBody>
      </p:sp>
    </p:spTree>
    <p:extLst>
      <p:ext uri="{BB962C8B-B14F-4D97-AF65-F5344CB8AC3E}">
        <p14:creationId xmlns:p14="http://schemas.microsoft.com/office/powerpoint/2010/main" val="2710430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03AAC-B380-5D11-EC20-E0E20D7CF0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580BDF-49D4-DDF1-0311-1C10994593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B71AB0-DDBA-4264-FEB0-E159B4619C9E}"/>
              </a:ext>
            </a:extLst>
          </p:cNvPr>
          <p:cNvSpPr>
            <a:spLocks noGrp="1"/>
          </p:cNvSpPr>
          <p:nvPr>
            <p:ph type="body" idx="1"/>
          </p:nvPr>
        </p:nvSpPr>
        <p:spPr/>
        <p:txBody>
          <a:bodyPr/>
          <a:lstStyle/>
          <a:p>
            <a:r>
              <a:rPr lang="zh-CN" altLang="en-US" dirty="0"/>
              <a:t>人工寻找更好的</a:t>
            </a:r>
            <a:r>
              <a:rPr lang="en-US" altLang="zh-CN" dirty="0"/>
              <a:t>prompt</a:t>
            </a:r>
            <a:r>
              <a:rPr lang="zh-CN" altLang="en-US" dirty="0"/>
              <a:t>肯定是一种比较低效的做法，那么我们需要（翻页）用到自动</a:t>
            </a:r>
            <a:r>
              <a:rPr lang="en-US" altLang="zh-CN" dirty="0"/>
              <a:t>prompt</a:t>
            </a:r>
            <a:r>
              <a:rPr lang="zh-CN" altLang="en-US" dirty="0"/>
              <a:t>的方法。</a:t>
            </a:r>
          </a:p>
        </p:txBody>
      </p:sp>
      <p:sp>
        <p:nvSpPr>
          <p:cNvPr id="4" name="灯片编号占位符 3">
            <a:extLst>
              <a:ext uri="{FF2B5EF4-FFF2-40B4-BE49-F238E27FC236}">
                <a16:creationId xmlns:a16="http://schemas.microsoft.com/office/drawing/2014/main" id="{6FBC3F11-76CB-A463-AE1D-660D52454C72}"/>
              </a:ext>
            </a:extLst>
          </p:cNvPr>
          <p:cNvSpPr>
            <a:spLocks noGrp="1"/>
          </p:cNvSpPr>
          <p:nvPr>
            <p:ph type="sldNum" sz="quarter" idx="5"/>
          </p:nvPr>
        </p:nvSpPr>
        <p:spPr/>
        <p:txBody>
          <a:bodyPr/>
          <a:lstStyle/>
          <a:p>
            <a:fld id="{1B28674F-E567-AA4B-8C16-788D7CE21C4F}" type="slidenum">
              <a:rPr lang="en-US" altLang="zh-CN" smtClean="0"/>
              <a:t>2</a:t>
            </a:fld>
            <a:endParaRPr kumimoji="1" lang="zh-CN" altLang="en-US"/>
          </a:p>
        </p:txBody>
      </p:sp>
    </p:spTree>
    <p:extLst>
      <p:ext uri="{BB962C8B-B14F-4D97-AF65-F5344CB8AC3E}">
        <p14:creationId xmlns:p14="http://schemas.microsoft.com/office/powerpoint/2010/main" val="2104140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F7CB3-92A6-39E5-FCB6-55C23D5940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66C15A-AE79-9B9D-2291-31C6182E51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BE4C20-EB5D-C359-E80C-4934E2324CAD}"/>
              </a:ext>
            </a:extLst>
          </p:cNvPr>
          <p:cNvSpPr>
            <a:spLocks noGrp="1"/>
          </p:cNvSpPr>
          <p:nvPr>
            <p:ph type="body" idx="1"/>
          </p:nvPr>
        </p:nvSpPr>
        <p:spPr/>
        <p:txBody>
          <a:bodyPr/>
          <a:lstStyle/>
          <a:p>
            <a:r>
              <a:rPr lang="zh-CN" altLang="en-US" dirty="0"/>
              <a:t>在此基础上，我们希望自动优化先前提到的问题，包括某种示例的</a:t>
            </a:r>
            <a:r>
              <a:rPr lang="en-US" altLang="zh-CN" dirty="0"/>
              <a:t>style</a:t>
            </a:r>
            <a:r>
              <a:rPr lang="zh-CN" altLang="en-US" dirty="0"/>
              <a:t>和顺序可能得到更好的结果。</a:t>
            </a:r>
            <a:endParaRPr lang="en-US" altLang="zh-CN" dirty="0"/>
          </a:p>
          <a:p>
            <a:r>
              <a:rPr lang="zh-CN" altLang="en-US" dirty="0"/>
              <a:t>这篇文章设计了一个显式地训练过程，把采样每个位置的示例作为</a:t>
            </a:r>
            <a:r>
              <a:rPr lang="en-US" altLang="zh-CN" dirty="0"/>
              <a:t>action</a:t>
            </a:r>
            <a:r>
              <a:rPr lang="zh-CN" altLang="en-US" dirty="0"/>
              <a:t>，组合得到最终的</a:t>
            </a:r>
            <a:r>
              <a:rPr lang="en-US" altLang="zh-CN" dirty="0"/>
              <a:t>prompt</a:t>
            </a:r>
            <a:r>
              <a:rPr lang="zh-CN" altLang="en-US" dirty="0"/>
              <a:t>，然后将这个</a:t>
            </a:r>
            <a:r>
              <a:rPr lang="en-US" altLang="zh-CN" dirty="0"/>
              <a:t>prompt</a:t>
            </a:r>
            <a:r>
              <a:rPr lang="zh-CN" altLang="en-US" dirty="0"/>
              <a:t>在训练集上的正确率，作为反馈信号。</a:t>
            </a:r>
            <a:endParaRPr lang="en-US" altLang="zh-CN" dirty="0"/>
          </a:p>
          <a:p>
            <a:r>
              <a:rPr lang="zh-CN" altLang="en-US" dirty="0"/>
              <a:t>直觉上讲，如果某一个</a:t>
            </a:r>
            <a:r>
              <a:rPr lang="en-US" altLang="zh-CN" dirty="0"/>
              <a:t>prompt</a:t>
            </a:r>
            <a:r>
              <a:rPr lang="zh-CN" altLang="en-US" dirty="0"/>
              <a:t>的正确率高于平均，说明</a:t>
            </a:r>
            <a:r>
              <a:rPr lang="en-US" altLang="zh-CN" dirty="0" err="1"/>
              <a:t>llm</a:t>
            </a:r>
            <a:r>
              <a:rPr lang="zh-CN" altLang="en-US" dirty="0"/>
              <a:t>更喜欢，这一个</a:t>
            </a:r>
            <a:r>
              <a:rPr lang="en-US" altLang="zh-CN" dirty="0"/>
              <a:t>prompt</a:t>
            </a:r>
            <a:r>
              <a:rPr lang="zh-CN" altLang="en-US" dirty="0"/>
              <a:t>中选取的示例的风格，和顺序，提高该示例在对应位置被选取的概率。</a:t>
            </a:r>
          </a:p>
        </p:txBody>
      </p:sp>
      <p:sp>
        <p:nvSpPr>
          <p:cNvPr id="4" name="灯片编号占位符 3">
            <a:extLst>
              <a:ext uri="{FF2B5EF4-FFF2-40B4-BE49-F238E27FC236}">
                <a16:creationId xmlns:a16="http://schemas.microsoft.com/office/drawing/2014/main" id="{FAA1FFF3-FBE4-71A5-DB83-376A1AD32FAF}"/>
              </a:ext>
            </a:extLst>
          </p:cNvPr>
          <p:cNvSpPr>
            <a:spLocks noGrp="1"/>
          </p:cNvSpPr>
          <p:nvPr>
            <p:ph type="sldNum" sz="quarter" idx="5"/>
          </p:nvPr>
        </p:nvSpPr>
        <p:spPr/>
        <p:txBody>
          <a:bodyPr/>
          <a:lstStyle/>
          <a:p>
            <a:fld id="{1B28674F-E567-AA4B-8C16-788D7CE21C4F}" type="slidenum">
              <a:rPr lang="en-US" altLang="zh-CN" smtClean="0"/>
              <a:t>11</a:t>
            </a:fld>
            <a:endParaRPr kumimoji="1" lang="zh-CN" altLang="en-US"/>
          </a:p>
        </p:txBody>
      </p:sp>
    </p:spTree>
    <p:extLst>
      <p:ext uri="{BB962C8B-B14F-4D97-AF65-F5344CB8AC3E}">
        <p14:creationId xmlns:p14="http://schemas.microsoft.com/office/powerpoint/2010/main" val="2343511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FD761-D88B-FB79-4F59-3D67114850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16C3E4-9847-4D1F-1B64-8064DB2380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27FCAC-9BAA-7AB6-60FB-4F015178664D}"/>
              </a:ext>
            </a:extLst>
          </p:cNvPr>
          <p:cNvSpPr>
            <a:spLocks noGrp="1"/>
          </p:cNvSpPr>
          <p:nvPr>
            <p:ph type="body" idx="1"/>
          </p:nvPr>
        </p:nvSpPr>
        <p:spPr/>
        <p:txBody>
          <a:bodyPr/>
          <a:lstStyle/>
          <a:p>
            <a:r>
              <a:rPr lang="zh-CN" altLang="en-US" dirty="0"/>
              <a:t>具体的推导与策略梯度法比较相近，因为整个问题实际上建模成根据正确率信号，更新选取示例的策略的问题</a:t>
            </a:r>
          </a:p>
        </p:txBody>
      </p:sp>
      <p:sp>
        <p:nvSpPr>
          <p:cNvPr id="4" name="灯片编号占位符 3">
            <a:extLst>
              <a:ext uri="{FF2B5EF4-FFF2-40B4-BE49-F238E27FC236}">
                <a16:creationId xmlns:a16="http://schemas.microsoft.com/office/drawing/2014/main" id="{764051D2-FE20-BA8D-07BD-8AC76B6E2565}"/>
              </a:ext>
            </a:extLst>
          </p:cNvPr>
          <p:cNvSpPr>
            <a:spLocks noGrp="1"/>
          </p:cNvSpPr>
          <p:nvPr>
            <p:ph type="sldNum" sz="quarter" idx="5"/>
          </p:nvPr>
        </p:nvSpPr>
        <p:spPr/>
        <p:txBody>
          <a:bodyPr/>
          <a:lstStyle/>
          <a:p>
            <a:fld id="{1B28674F-E567-AA4B-8C16-788D7CE21C4F}" type="slidenum">
              <a:rPr lang="en-US" altLang="zh-CN" smtClean="0"/>
              <a:t>12</a:t>
            </a:fld>
            <a:endParaRPr kumimoji="1" lang="zh-CN" altLang="en-US"/>
          </a:p>
        </p:txBody>
      </p:sp>
    </p:spTree>
    <p:extLst>
      <p:ext uri="{BB962C8B-B14F-4D97-AF65-F5344CB8AC3E}">
        <p14:creationId xmlns:p14="http://schemas.microsoft.com/office/powerpoint/2010/main" val="881861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D2B82-B6DD-63A3-DB7E-C06E19794D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80E608-E13C-CC67-1E9C-193CB70407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DFA32B-7A0B-6218-AC79-D6E802FED276}"/>
              </a:ext>
            </a:extLst>
          </p:cNvPr>
          <p:cNvSpPr>
            <a:spLocks noGrp="1"/>
          </p:cNvSpPr>
          <p:nvPr>
            <p:ph type="body" idx="1"/>
          </p:nvPr>
        </p:nvSpPr>
        <p:spPr/>
        <p:txBody>
          <a:bodyPr/>
          <a:lstStyle/>
          <a:p>
            <a:r>
              <a:rPr lang="zh-CN" altLang="en-US" dirty="0"/>
              <a:t>当然在更新每个位置的概率的时候，求导上要对每个位置求</a:t>
            </a:r>
            <a:endParaRPr lang="en-US" altLang="zh-CN" dirty="0"/>
          </a:p>
          <a:p>
            <a:r>
              <a:rPr lang="zh-CN" altLang="en-US" dirty="0"/>
              <a:t>为了训练过程比较稳定，通过采样多个</a:t>
            </a:r>
            <a:r>
              <a:rPr lang="en-US" altLang="zh-CN" dirty="0"/>
              <a:t>prompt</a:t>
            </a:r>
            <a:r>
              <a:rPr lang="zh-CN" altLang="en-US" dirty="0"/>
              <a:t>组合，将某个</a:t>
            </a:r>
            <a:r>
              <a:rPr lang="en-US" altLang="zh-CN" dirty="0"/>
              <a:t>prompt</a:t>
            </a:r>
            <a:r>
              <a:rPr lang="zh-CN" altLang="en-US" dirty="0"/>
              <a:t>的反馈信号，设计为该</a:t>
            </a:r>
            <a:r>
              <a:rPr lang="en-US" altLang="zh-CN" dirty="0"/>
              <a:t>prompt</a:t>
            </a:r>
            <a:r>
              <a:rPr lang="zh-CN" altLang="en-US" dirty="0"/>
              <a:t>的准确率与平均准确率的差值</a:t>
            </a:r>
          </a:p>
        </p:txBody>
      </p:sp>
      <p:sp>
        <p:nvSpPr>
          <p:cNvPr id="4" name="灯片编号占位符 3">
            <a:extLst>
              <a:ext uri="{FF2B5EF4-FFF2-40B4-BE49-F238E27FC236}">
                <a16:creationId xmlns:a16="http://schemas.microsoft.com/office/drawing/2014/main" id="{731E63C4-8E13-B6C2-E951-37710AD065CF}"/>
              </a:ext>
            </a:extLst>
          </p:cNvPr>
          <p:cNvSpPr>
            <a:spLocks noGrp="1"/>
          </p:cNvSpPr>
          <p:nvPr>
            <p:ph type="sldNum" sz="quarter" idx="5"/>
          </p:nvPr>
        </p:nvSpPr>
        <p:spPr/>
        <p:txBody>
          <a:bodyPr/>
          <a:lstStyle/>
          <a:p>
            <a:fld id="{1B28674F-E567-AA4B-8C16-788D7CE21C4F}" type="slidenum">
              <a:rPr lang="en-US" altLang="zh-CN" smtClean="0"/>
              <a:t>13</a:t>
            </a:fld>
            <a:endParaRPr kumimoji="1" lang="zh-CN" altLang="en-US"/>
          </a:p>
        </p:txBody>
      </p:sp>
    </p:spTree>
    <p:extLst>
      <p:ext uri="{BB962C8B-B14F-4D97-AF65-F5344CB8AC3E}">
        <p14:creationId xmlns:p14="http://schemas.microsoft.com/office/powerpoint/2010/main" val="958443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FA891-77E5-E538-54A3-33CC25B655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317FA5-F3CE-CCCA-27DB-87ECA10A39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568F63-E2A5-E0FE-80A5-1F8CECA4BD60}"/>
              </a:ext>
            </a:extLst>
          </p:cNvPr>
          <p:cNvSpPr>
            <a:spLocks noGrp="1"/>
          </p:cNvSpPr>
          <p:nvPr>
            <p:ph type="body" idx="1"/>
          </p:nvPr>
        </p:nvSpPr>
        <p:spPr/>
        <p:txBody>
          <a:bodyPr/>
          <a:lstStyle/>
          <a:p>
            <a:r>
              <a:rPr lang="zh-CN" altLang="en-US" dirty="0"/>
              <a:t>我们可以看一下示例，可以看出生成正确答案的推理过程，确实是合乎逻辑的，而不是随便生成一些占位符，然后得到答案，认为</a:t>
            </a:r>
            <a:r>
              <a:rPr lang="en-US" altLang="zh-CN" dirty="0"/>
              <a:t>auto prompt </a:t>
            </a:r>
            <a:r>
              <a:rPr lang="zh-CN" altLang="en-US" dirty="0"/>
              <a:t>的前提假设是合理的</a:t>
            </a:r>
          </a:p>
        </p:txBody>
      </p:sp>
      <p:sp>
        <p:nvSpPr>
          <p:cNvPr id="4" name="灯片编号占位符 3">
            <a:extLst>
              <a:ext uri="{FF2B5EF4-FFF2-40B4-BE49-F238E27FC236}">
                <a16:creationId xmlns:a16="http://schemas.microsoft.com/office/drawing/2014/main" id="{9FC47856-2D07-B5FE-8D3C-34DCCC0261EA}"/>
              </a:ext>
            </a:extLst>
          </p:cNvPr>
          <p:cNvSpPr>
            <a:spLocks noGrp="1"/>
          </p:cNvSpPr>
          <p:nvPr>
            <p:ph type="sldNum" sz="quarter" idx="5"/>
          </p:nvPr>
        </p:nvSpPr>
        <p:spPr/>
        <p:txBody>
          <a:bodyPr/>
          <a:lstStyle/>
          <a:p>
            <a:fld id="{1B28674F-E567-AA4B-8C16-788D7CE21C4F}" type="slidenum">
              <a:rPr lang="en-US" altLang="zh-CN" smtClean="0"/>
              <a:t>14</a:t>
            </a:fld>
            <a:endParaRPr kumimoji="1" lang="zh-CN" altLang="en-US"/>
          </a:p>
        </p:txBody>
      </p:sp>
    </p:spTree>
    <p:extLst>
      <p:ext uri="{BB962C8B-B14F-4D97-AF65-F5344CB8AC3E}">
        <p14:creationId xmlns:p14="http://schemas.microsoft.com/office/powerpoint/2010/main" val="703907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F4659-7282-6862-26E6-06C58D97D0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7AE075-CC94-5A38-AF66-8187F1E47A2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A908A1-A02D-AF38-4FBA-4BD36BBD190E}"/>
              </a:ext>
            </a:extLst>
          </p:cNvPr>
          <p:cNvSpPr>
            <a:spLocks noGrp="1"/>
          </p:cNvSpPr>
          <p:nvPr>
            <p:ph type="body" idx="1"/>
          </p:nvPr>
        </p:nvSpPr>
        <p:spPr/>
        <p:txBody>
          <a:bodyPr/>
          <a:lstStyle/>
          <a:p>
            <a:r>
              <a:rPr lang="zh-CN" altLang="en-US" dirty="0"/>
              <a:t>训练的过程比较不稳定，但是整体趋势是向好发展的</a:t>
            </a:r>
          </a:p>
        </p:txBody>
      </p:sp>
      <p:sp>
        <p:nvSpPr>
          <p:cNvPr id="4" name="灯片编号占位符 3">
            <a:extLst>
              <a:ext uri="{FF2B5EF4-FFF2-40B4-BE49-F238E27FC236}">
                <a16:creationId xmlns:a16="http://schemas.microsoft.com/office/drawing/2014/main" id="{849DE866-BA27-9053-34CA-128CFFD86FE0}"/>
              </a:ext>
            </a:extLst>
          </p:cNvPr>
          <p:cNvSpPr>
            <a:spLocks noGrp="1"/>
          </p:cNvSpPr>
          <p:nvPr>
            <p:ph type="sldNum" sz="quarter" idx="5"/>
          </p:nvPr>
        </p:nvSpPr>
        <p:spPr/>
        <p:txBody>
          <a:bodyPr/>
          <a:lstStyle/>
          <a:p>
            <a:fld id="{1B28674F-E567-AA4B-8C16-788D7CE21C4F}" type="slidenum">
              <a:rPr lang="en-US" altLang="zh-CN" smtClean="0"/>
              <a:t>15</a:t>
            </a:fld>
            <a:endParaRPr kumimoji="1" lang="zh-CN" altLang="en-US"/>
          </a:p>
        </p:txBody>
      </p:sp>
    </p:spTree>
    <p:extLst>
      <p:ext uri="{BB962C8B-B14F-4D97-AF65-F5344CB8AC3E}">
        <p14:creationId xmlns:p14="http://schemas.microsoft.com/office/powerpoint/2010/main" val="815700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0FFD7-E78C-2485-D28A-299FA79760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A5D892-09BB-C7F2-B256-7E42DF4063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EF2730-BF50-F760-51BA-0547EE11DD32}"/>
              </a:ext>
            </a:extLst>
          </p:cNvPr>
          <p:cNvSpPr>
            <a:spLocks noGrp="1"/>
          </p:cNvSpPr>
          <p:nvPr>
            <p:ph type="body" idx="1"/>
          </p:nvPr>
        </p:nvSpPr>
        <p:spPr/>
        <p:txBody>
          <a:bodyPr/>
          <a:lstStyle/>
          <a:p>
            <a:r>
              <a:rPr lang="zh-CN" altLang="en-US" dirty="0"/>
              <a:t>这是另一种超参数的结果，可以看到是差不多的</a:t>
            </a:r>
          </a:p>
        </p:txBody>
      </p:sp>
      <p:sp>
        <p:nvSpPr>
          <p:cNvPr id="4" name="灯片编号占位符 3">
            <a:extLst>
              <a:ext uri="{FF2B5EF4-FFF2-40B4-BE49-F238E27FC236}">
                <a16:creationId xmlns:a16="http://schemas.microsoft.com/office/drawing/2014/main" id="{578B1530-84F3-25DD-E1DC-99D1424600EE}"/>
              </a:ext>
            </a:extLst>
          </p:cNvPr>
          <p:cNvSpPr>
            <a:spLocks noGrp="1"/>
          </p:cNvSpPr>
          <p:nvPr>
            <p:ph type="sldNum" sz="quarter" idx="5"/>
          </p:nvPr>
        </p:nvSpPr>
        <p:spPr/>
        <p:txBody>
          <a:bodyPr/>
          <a:lstStyle/>
          <a:p>
            <a:fld id="{1B28674F-E567-AA4B-8C16-788D7CE21C4F}" type="slidenum">
              <a:rPr lang="en-US" altLang="zh-CN" smtClean="0"/>
              <a:t>16</a:t>
            </a:fld>
            <a:endParaRPr kumimoji="1" lang="zh-CN" altLang="en-US"/>
          </a:p>
        </p:txBody>
      </p:sp>
    </p:spTree>
    <p:extLst>
      <p:ext uri="{BB962C8B-B14F-4D97-AF65-F5344CB8AC3E}">
        <p14:creationId xmlns:p14="http://schemas.microsoft.com/office/powerpoint/2010/main" val="487143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F424-2353-27D5-8083-7B129A24AE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2C18DE-DB7B-06E5-91AD-0690D00F9A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A1CA4A-2689-384B-0F0E-4C82E64677ED}"/>
              </a:ext>
            </a:extLst>
          </p:cNvPr>
          <p:cNvSpPr>
            <a:spLocks noGrp="1"/>
          </p:cNvSpPr>
          <p:nvPr>
            <p:ph type="body" idx="1"/>
          </p:nvPr>
        </p:nvSpPr>
        <p:spPr/>
        <p:txBody>
          <a:bodyPr/>
          <a:lstStyle/>
          <a:p>
            <a:r>
              <a:rPr lang="zh-CN" altLang="en-US" dirty="0"/>
              <a:t>可以形象地看一下最终选取每个位置示例的概率分布的样子，可以看到每个位置确实更偏好某些示例，形成多峰分布</a:t>
            </a:r>
          </a:p>
        </p:txBody>
      </p:sp>
      <p:sp>
        <p:nvSpPr>
          <p:cNvPr id="4" name="灯片编号占位符 3">
            <a:extLst>
              <a:ext uri="{FF2B5EF4-FFF2-40B4-BE49-F238E27FC236}">
                <a16:creationId xmlns:a16="http://schemas.microsoft.com/office/drawing/2014/main" id="{FFBB07C2-2FA3-2A59-DF48-40F9E97D16D2}"/>
              </a:ext>
            </a:extLst>
          </p:cNvPr>
          <p:cNvSpPr>
            <a:spLocks noGrp="1"/>
          </p:cNvSpPr>
          <p:nvPr>
            <p:ph type="sldNum" sz="quarter" idx="5"/>
          </p:nvPr>
        </p:nvSpPr>
        <p:spPr/>
        <p:txBody>
          <a:bodyPr/>
          <a:lstStyle/>
          <a:p>
            <a:fld id="{1B28674F-E567-AA4B-8C16-788D7CE21C4F}" type="slidenum">
              <a:rPr lang="en-US" altLang="zh-CN" smtClean="0"/>
              <a:t>17</a:t>
            </a:fld>
            <a:endParaRPr kumimoji="1" lang="zh-CN" altLang="en-US"/>
          </a:p>
        </p:txBody>
      </p:sp>
    </p:spTree>
    <p:extLst>
      <p:ext uri="{BB962C8B-B14F-4D97-AF65-F5344CB8AC3E}">
        <p14:creationId xmlns:p14="http://schemas.microsoft.com/office/powerpoint/2010/main" val="1478319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F227A-5BD2-9E78-F520-54AFB835B5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8F0FB9-6688-2EFB-E61F-4A4E3ED97C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782C4B-874F-FC39-031C-4782B9AA6DCA}"/>
              </a:ext>
            </a:extLst>
          </p:cNvPr>
          <p:cNvSpPr>
            <a:spLocks noGrp="1"/>
          </p:cNvSpPr>
          <p:nvPr>
            <p:ph type="body" idx="1"/>
          </p:nvPr>
        </p:nvSpPr>
        <p:spPr/>
        <p:txBody>
          <a:bodyPr/>
          <a:lstStyle/>
          <a:p>
            <a:r>
              <a:rPr lang="zh-CN" altLang="en-US" dirty="0"/>
              <a:t>在整个训练过程中，</a:t>
            </a:r>
            <a:r>
              <a:rPr lang="en-US" altLang="zh-CN" dirty="0"/>
              <a:t>probs</a:t>
            </a:r>
            <a:r>
              <a:rPr lang="zh-CN" altLang="en-US" dirty="0"/>
              <a:t>也是不断变化，从均匀分布，逐渐形成多峰分布的形式</a:t>
            </a:r>
          </a:p>
        </p:txBody>
      </p:sp>
      <p:sp>
        <p:nvSpPr>
          <p:cNvPr id="4" name="灯片编号占位符 3">
            <a:extLst>
              <a:ext uri="{FF2B5EF4-FFF2-40B4-BE49-F238E27FC236}">
                <a16:creationId xmlns:a16="http://schemas.microsoft.com/office/drawing/2014/main" id="{53138306-83FD-C74D-3A43-1541CC29613C}"/>
              </a:ext>
            </a:extLst>
          </p:cNvPr>
          <p:cNvSpPr>
            <a:spLocks noGrp="1"/>
          </p:cNvSpPr>
          <p:nvPr>
            <p:ph type="sldNum" sz="quarter" idx="5"/>
          </p:nvPr>
        </p:nvSpPr>
        <p:spPr/>
        <p:txBody>
          <a:bodyPr/>
          <a:lstStyle/>
          <a:p>
            <a:fld id="{1B28674F-E567-AA4B-8C16-788D7CE21C4F}" type="slidenum">
              <a:rPr lang="en-US" altLang="zh-CN" smtClean="0"/>
              <a:t>18</a:t>
            </a:fld>
            <a:endParaRPr kumimoji="1" lang="zh-CN" altLang="en-US"/>
          </a:p>
        </p:txBody>
      </p:sp>
    </p:spTree>
    <p:extLst>
      <p:ext uri="{BB962C8B-B14F-4D97-AF65-F5344CB8AC3E}">
        <p14:creationId xmlns:p14="http://schemas.microsoft.com/office/powerpoint/2010/main" val="1715966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0F9A5-1ECC-B797-FDA7-AD3F623D13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57A10C-4492-59D7-87A3-21773B83AF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CF236-4E61-D5A1-195F-B1B3A5F3A738}"/>
              </a:ext>
            </a:extLst>
          </p:cNvPr>
          <p:cNvSpPr>
            <a:spLocks noGrp="1"/>
          </p:cNvSpPr>
          <p:nvPr>
            <p:ph type="body" idx="1"/>
          </p:nvPr>
        </p:nvSpPr>
        <p:spPr/>
        <p:txBody>
          <a:bodyPr/>
          <a:lstStyle/>
          <a:p>
            <a:r>
              <a:rPr lang="en-US" altLang="zh-CN" dirty="0"/>
              <a:t>Evaluation</a:t>
            </a:r>
            <a:r>
              <a:rPr lang="zh-CN" altLang="en-US" dirty="0"/>
              <a:t>部分，我们首先希望看看文中说的顺序问题还会不会影响模型表现，毕竟相比</a:t>
            </a:r>
            <a:r>
              <a:rPr lang="en-US" altLang="zh-CN" dirty="0" err="1"/>
              <a:t>davincie</a:t>
            </a:r>
            <a:r>
              <a:rPr lang="zh-CN" altLang="en-US" dirty="0"/>
              <a:t>已经有很多进步。</a:t>
            </a:r>
            <a:endParaRPr lang="en-US" altLang="zh-CN" dirty="0"/>
          </a:p>
          <a:p>
            <a:r>
              <a:rPr lang="zh-CN" altLang="en-US" dirty="0"/>
              <a:t>可以看到在</a:t>
            </a:r>
            <a:r>
              <a:rPr lang="en-US" altLang="zh-CN" dirty="0"/>
              <a:t>shuffle</a:t>
            </a:r>
            <a:r>
              <a:rPr lang="zh-CN" altLang="en-US" dirty="0"/>
              <a:t>之后，测试的准确率还是有一定浮动，基本上在</a:t>
            </a:r>
            <a:r>
              <a:rPr lang="en-US" altLang="zh-CN" dirty="0"/>
              <a:t>0.5%</a:t>
            </a:r>
            <a:r>
              <a:rPr lang="zh-CN" altLang="en-US" dirty="0"/>
              <a:t>以内</a:t>
            </a:r>
          </a:p>
        </p:txBody>
      </p:sp>
      <p:sp>
        <p:nvSpPr>
          <p:cNvPr id="4" name="灯片编号占位符 3">
            <a:extLst>
              <a:ext uri="{FF2B5EF4-FFF2-40B4-BE49-F238E27FC236}">
                <a16:creationId xmlns:a16="http://schemas.microsoft.com/office/drawing/2014/main" id="{AAAA8949-00C4-9003-F061-7D65F10F268B}"/>
              </a:ext>
            </a:extLst>
          </p:cNvPr>
          <p:cNvSpPr>
            <a:spLocks noGrp="1"/>
          </p:cNvSpPr>
          <p:nvPr>
            <p:ph type="sldNum" sz="quarter" idx="5"/>
          </p:nvPr>
        </p:nvSpPr>
        <p:spPr/>
        <p:txBody>
          <a:bodyPr/>
          <a:lstStyle/>
          <a:p>
            <a:fld id="{1B28674F-E567-AA4B-8C16-788D7CE21C4F}" type="slidenum">
              <a:rPr lang="en-US" altLang="zh-CN" smtClean="0"/>
              <a:t>19</a:t>
            </a:fld>
            <a:endParaRPr kumimoji="1" lang="zh-CN" altLang="en-US"/>
          </a:p>
        </p:txBody>
      </p:sp>
    </p:spTree>
    <p:extLst>
      <p:ext uri="{BB962C8B-B14F-4D97-AF65-F5344CB8AC3E}">
        <p14:creationId xmlns:p14="http://schemas.microsoft.com/office/powerpoint/2010/main" val="1433259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2734-F00D-3DE0-A10E-98917EC35C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C75DEE-6F72-5B94-D098-815FD20DD5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551890-5713-167F-9E9D-8596C02D2507}"/>
              </a:ext>
            </a:extLst>
          </p:cNvPr>
          <p:cNvSpPr>
            <a:spLocks noGrp="1"/>
          </p:cNvSpPr>
          <p:nvPr>
            <p:ph type="body" idx="1"/>
          </p:nvPr>
        </p:nvSpPr>
        <p:spPr/>
        <p:txBody>
          <a:bodyPr/>
          <a:lstStyle/>
          <a:p>
            <a:r>
              <a:rPr lang="zh-CN" altLang="en-US" dirty="0"/>
              <a:t>接下来，我们希望验证这个训练过程的有效性，可以看到从训练好的分布中采样得到的</a:t>
            </a:r>
            <a:r>
              <a:rPr lang="en-US" altLang="zh-CN" dirty="0"/>
              <a:t>prompt</a:t>
            </a:r>
            <a:r>
              <a:rPr lang="zh-CN" altLang="en-US" dirty="0"/>
              <a:t>，比从示例池中随机采样的分布得到的</a:t>
            </a:r>
            <a:r>
              <a:rPr lang="en-US" altLang="zh-CN" dirty="0"/>
              <a:t>prompt</a:t>
            </a:r>
            <a:r>
              <a:rPr lang="zh-CN" altLang="en-US" dirty="0"/>
              <a:t>，在表现上要好</a:t>
            </a:r>
            <a:endParaRPr lang="en-US" altLang="zh-CN" dirty="0"/>
          </a:p>
          <a:p>
            <a:r>
              <a:rPr lang="zh-CN" altLang="en-US" dirty="0"/>
              <a:t>比人工合成的</a:t>
            </a:r>
            <a:r>
              <a:rPr lang="en-US" altLang="zh-CN" dirty="0"/>
              <a:t>prompt</a:t>
            </a:r>
            <a:r>
              <a:rPr lang="zh-CN" altLang="en-US" dirty="0"/>
              <a:t>，也 有所提升。</a:t>
            </a:r>
          </a:p>
        </p:txBody>
      </p:sp>
      <p:sp>
        <p:nvSpPr>
          <p:cNvPr id="4" name="灯片编号占位符 3">
            <a:extLst>
              <a:ext uri="{FF2B5EF4-FFF2-40B4-BE49-F238E27FC236}">
                <a16:creationId xmlns:a16="http://schemas.microsoft.com/office/drawing/2014/main" id="{3CC84A4F-809C-3823-97AE-A8984645B55C}"/>
              </a:ext>
            </a:extLst>
          </p:cNvPr>
          <p:cNvSpPr>
            <a:spLocks noGrp="1"/>
          </p:cNvSpPr>
          <p:nvPr>
            <p:ph type="sldNum" sz="quarter" idx="5"/>
          </p:nvPr>
        </p:nvSpPr>
        <p:spPr/>
        <p:txBody>
          <a:bodyPr/>
          <a:lstStyle/>
          <a:p>
            <a:fld id="{1B28674F-E567-AA4B-8C16-788D7CE21C4F}" type="slidenum">
              <a:rPr lang="en-US" altLang="zh-CN" smtClean="0"/>
              <a:t>20</a:t>
            </a:fld>
            <a:endParaRPr kumimoji="1" lang="zh-CN" altLang="en-US"/>
          </a:p>
        </p:txBody>
      </p:sp>
    </p:spTree>
    <p:extLst>
      <p:ext uri="{BB962C8B-B14F-4D97-AF65-F5344CB8AC3E}">
        <p14:creationId xmlns:p14="http://schemas.microsoft.com/office/powerpoint/2010/main" val="2149415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1581F-B6D0-4F90-4B3C-A698EB7E67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A3DD4B-4CE3-1051-E877-A48B804067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156BBD-AB83-484F-A94F-6BAE8636E00A}"/>
              </a:ext>
            </a:extLst>
          </p:cNvPr>
          <p:cNvSpPr>
            <a:spLocks noGrp="1"/>
          </p:cNvSpPr>
          <p:nvPr>
            <p:ph type="body" idx="1"/>
          </p:nvPr>
        </p:nvSpPr>
        <p:spPr/>
        <p:txBody>
          <a:bodyPr/>
          <a:lstStyle/>
          <a:p>
            <a:r>
              <a:rPr lang="zh-CN" altLang="en-US" dirty="0"/>
              <a:t>好的</a:t>
            </a:r>
            <a:r>
              <a:rPr lang="en-US" altLang="zh-CN" dirty="0"/>
              <a:t>prompt</a:t>
            </a:r>
            <a:r>
              <a:rPr lang="zh-CN" altLang="en-US" dirty="0"/>
              <a:t>可以激发</a:t>
            </a:r>
            <a:r>
              <a:rPr lang="en-US" altLang="zh-CN" dirty="0"/>
              <a:t>LLM</a:t>
            </a:r>
            <a:r>
              <a:rPr lang="zh-CN" altLang="en-US" dirty="0"/>
              <a:t>的最大潜能</a:t>
            </a:r>
          </a:p>
        </p:txBody>
      </p:sp>
      <p:sp>
        <p:nvSpPr>
          <p:cNvPr id="4" name="灯片编号占位符 3">
            <a:extLst>
              <a:ext uri="{FF2B5EF4-FFF2-40B4-BE49-F238E27FC236}">
                <a16:creationId xmlns:a16="http://schemas.microsoft.com/office/drawing/2014/main" id="{CAD36B08-DDCF-D57A-16A2-5EEC01D6C52C}"/>
              </a:ext>
            </a:extLst>
          </p:cNvPr>
          <p:cNvSpPr>
            <a:spLocks noGrp="1"/>
          </p:cNvSpPr>
          <p:nvPr>
            <p:ph type="sldNum" sz="quarter" idx="5"/>
          </p:nvPr>
        </p:nvSpPr>
        <p:spPr/>
        <p:txBody>
          <a:bodyPr/>
          <a:lstStyle/>
          <a:p>
            <a:fld id="{1B28674F-E567-AA4B-8C16-788D7CE21C4F}" type="slidenum">
              <a:rPr lang="en-US" altLang="zh-CN" smtClean="0"/>
              <a:t>3</a:t>
            </a:fld>
            <a:endParaRPr kumimoji="1" lang="zh-CN" altLang="en-US"/>
          </a:p>
        </p:txBody>
      </p:sp>
    </p:spTree>
    <p:extLst>
      <p:ext uri="{BB962C8B-B14F-4D97-AF65-F5344CB8AC3E}">
        <p14:creationId xmlns:p14="http://schemas.microsoft.com/office/powerpoint/2010/main" val="3750523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7B79B-4F91-8423-5A66-0633585398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927A27-5ED7-5E48-AEBF-867599CE36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983788-8618-D740-E18E-F782CFCEA90A}"/>
              </a:ext>
            </a:extLst>
          </p:cNvPr>
          <p:cNvSpPr>
            <a:spLocks noGrp="1"/>
          </p:cNvSpPr>
          <p:nvPr>
            <p:ph type="body" idx="1"/>
          </p:nvPr>
        </p:nvSpPr>
        <p:spPr/>
        <p:txBody>
          <a:bodyPr/>
          <a:lstStyle/>
          <a:p>
            <a:r>
              <a:rPr lang="zh-CN" altLang="en-US" dirty="0"/>
              <a:t>在看代码的时候，也发现了代码中采样过程有一点</a:t>
            </a:r>
            <a:r>
              <a:rPr lang="en-US" altLang="zh-CN" dirty="0"/>
              <a:t>bug</a:t>
            </a:r>
            <a:r>
              <a:rPr lang="zh-CN" altLang="en-US" dirty="0"/>
              <a:t>，也得到作者肯定的答复，算是一个小插曲</a:t>
            </a:r>
          </a:p>
        </p:txBody>
      </p:sp>
      <p:sp>
        <p:nvSpPr>
          <p:cNvPr id="4" name="灯片编号占位符 3">
            <a:extLst>
              <a:ext uri="{FF2B5EF4-FFF2-40B4-BE49-F238E27FC236}">
                <a16:creationId xmlns:a16="http://schemas.microsoft.com/office/drawing/2014/main" id="{B17829A5-CAA3-79CC-29EB-DBA202D53F5F}"/>
              </a:ext>
            </a:extLst>
          </p:cNvPr>
          <p:cNvSpPr>
            <a:spLocks noGrp="1"/>
          </p:cNvSpPr>
          <p:nvPr>
            <p:ph type="sldNum" sz="quarter" idx="5"/>
          </p:nvPr>
        </p:nvSpPr>
        <p:spPr/>
        <p:txBody>
          <a:bodyPr/>
          <a:lstStyle/>
          <a:p>
            <a:fld id="{1B28674F-E567-AA4B-8C16-788D7CE21C4F}" type="slidenum">
              <a:rPr lang="en-US" altLang="zh-CN" smtClean="0"/>
              <a:t>21</a:t>
            </a:fld>
            <a:endParaRPr kumimoji="1" lang="zh-CN" altLang="en-US"/>
          </a:p>
        </p:txBody>
      </p:sp>
    </p:spTree>
    <p:extLst>
      <p:ext uri="{BB962C8B-B14F-4D97-AF65-F5344CB8AC3E}">
        <p14:creationId xmlns:p14="http://schemas.microsoft.com/office/powerpoint/2010/main" val="2054172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092A-E2CD-A86C-5C76-4BA02DCDDF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EFF259-47A4-EA19-23AE-05CFE55584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AD2B026-D596-109E-EFFC-B9BA7CDD8663}"/>
              </a:ext>
            </a:extLst>
          </p:cNvPr>
          <p:cNvSpPr>
            <a:spLocks noGrp="1"/>
          </p:cNvSpPr>
          <p:nvPr>
            <p:ph type="body" idx="1"/>
          </p:nvPr>
        </p:nvSpPr>
        <p:spPr/>
        <p:txBody>
          <a:bodyPr/>
          <a:lstStyle/>
          <a:p>
            <a:r>
              <a:rPr lang="zh-CN" altLang="en-US" dirty="0"/>
              <a:t>在看代码的时候，也发现了代码中采样过程有一点</a:t>
            </a:r>
            <a:r>
              <a:rPr lang="en-US" altLang="zh-CN" dirty="0"/>
              <a:t>bug</a:t>
            </a:r>
            <a:r>
              <a:rPr lang="zh-CN" altLang="en-US" dirty="0"/>
              <a:t>，也得到作者肯定的答复，算是一个小插曲</a:t>
            </a:r>
          </a:p>
        </p:txBody>
      </p:sp>
      <p:sp>
        <p:nvSpPr>
          <p:cNvPr id="4" name="灯片编号占位符 3">
            <a:extLst>
              <a:ext uri="{FF2B5EF4-FFF2-40B4-BE49-F238E27FC236}">
                <a16:creationId xmlns:a16="http://schemas.microsoft.com/office/drawing/2014/main" id="{C21DA9DE-9899-B8B3-55B0-E25C84BC9B30}"/>
              </a:ext>
            </a:extLst>
          </p:cNvPr>
          <p:cNvSpPr>
            <a:spLocks noGrp="1"/>
          </p:cNvSpPr>
          <p:nvPr>
            <p:ph type="sldNum" sz="quarter" idx="5"/>
          </p:nvPr>
        </p:nvSpPr>
        <p:spPr/>
        <p:txBody>
          <a:bodyPr/>
          <a:lstStyle/>
          <a:p>
            <a:fld id="{1B28674F-E567-AA4B-8C16-788D7CE21C4F}" type="slidenum">
              <a:rPr lang="en-US" altLang="zh-CN" smtClean="0"/>
              <a:t>22</a:t>
            </a:fld>
            <a:endParaRPr kumimoji="1" lang="zh-CN" altLang="en-US"/>
          </a:p>
        </p:txBody>
      </p:sp>
    </p:spTree>
    <p:extLst>
      <p:ext uri="{BB962C8B-B14F-4D97-AF65-F5344CB8AC3E}">
        <p14:creationId xmlns:p14="http://schemas.microsoft.com/office/powerpoint/2010/main" val="331792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FE18F-0E61-DD99-26EF-41E037EB55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3875D4-00C1-AAEC-DBC4-26D2955ACD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008DDD-639D-8E98-AA7D-90A0279A6F3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1B8DEA8-FE5B-0A4D-E4B2-6C325B6C7312}"/>
              </a:ext>
            </a:extLst>
          </p:cNvPr>
          <p:cNvSpPr>
            <a:spLocks noGrp="1"/>
          </p:cNvSpPr>
          <p:nvPr>
            <p:ph type="sldNum" sz="quarter" idx="5"/>
          </p:nvPr>
        </p:nvSpPr>
        <p:spPr/>
        <p:txBody>
          <a:bodyPr/>
          <a:lstStyle/>
          <a:p>
            <a:fld id="{1B28674F-E567-AA4B-8C16-788D7CE21C4F}" type="slidenum">
              <a:rPr lang="en-US" altLang="zh-CN" smtClean="0"/>
              <a:t>4</a:t>
            </a:fld>
            <a:endParaRPr kumimoji="1" lang="zh-CN" altLang="en-US"/>
          </a:p>
        </p:txBody>
      </p:sp>
    </p:spTree>
    <p:extLst>
      <p:ext uri="{BB962C8B-B14F-4D97-AF65-F5344CB8AC3E}">
        <p14:creationId xmlns:p14="http://schemas.microsoft.com/office/powerpoint/2010/main" val="30424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931F6-646E-F8ED-83A1-8CE524EAA4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94D24D-6D15-3FD1-9BB3-0420A25F82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FFEB89-6A0A-2B3D-AE95-FF1C6CCC6B4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FB12019-5865-B813-4F3C-5AA1E8364055}"/>
              </a:ext>
            </a:extLst>
          </p:cNvPr>
          <p:cNvSpPr>
            <a:spLocks noGrp="1"/>
          </p:cNvSpPr>
          <p:nvPr>
            <p:ph type="sldNum" sz="quarter" idx="5"/>
          </p:nvPr>
        </p:nvSpPr>
        <p:spPr/>
        <p:txBody>
          <a:bodyPr/>
          <a:lstStyle/>
          <a:p>
            <a:fld id="{1B28674F-E567-AA4B-8C16-788D7CE21C4F}" type="slidenum">
              <a:rPr lang="en-US" altLang="zh-CN" smtClean="0"/>
              <a:t>5</a:t>
            </a:fld>
            <a:endParaRPr kumimoji="1" lang="zh-CN" altLang="en-US"/>
          </a:p>
        </p:txBody>
      </p:sp>
    </p:spTree>
    <p:extLst>
      <p:ext uri="{BB962C8B-B14F-4D97-AF65-F5344CB8AC3E}">
        <p14:creationId xmlns:p14="http://schemas.microsoft.com/office/powerpoint/2010/main" val="407630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D0471-607D-7961-0D5A-FB4ED67EDA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395EA4-091B-84FC-1721-8EA30700670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529175-788F-8680-D1A4-51C4FFD783F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D48058C-DF77-FA97-F96A-21B44F30730B}"/>
              </a:ext>
            </a:extLst>
          </p:cNvPr>
          <p:cNvSpPr>
            <a:spLocks noGrp="1"/>
          </p:cNvSpPr>
          <p:nvPr>
            <p:ph type="sldNum" sz="quarter" idx="5"/>
          </p:nvPr>
        </p:nvSpPr>
        <p:spPr/>
        <p:txBody>
          <a:bodyPr/>
          <a:lstStyle/>
          <a:p>
            <a:fld id="{1B28674F-E567-AA4B-8C16-788D7CE21C4F}" type="slidenum">
              <a:rPr lang="en-US" altLang="zh-CN" smtClean="0"/>
              <a:t>6</a:t>
            </a:fld>
            <a:endParaRPr kumimoji="1" lang="zh-CN" altLang="en-US"/>
          </a:p>
        </p:txBody>
      </p:sp>
    </p:spTree>
    <p:extLst>
      <p:ext uri="{BB962C8B-B14F-4D97-AF65-F5344CB8AC3E}">
        <p14:creationId xmlns:p14="http://schemas.microsoft.com/office/powerpoint/2010/main" val="2947851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4B914-72A1-7EBA-438B-F7D40EE70F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C6DC73-F9C9-A38B-7805-7F92F8090E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C57CCC-BDD4-C53B-C1FE-7941CB0CA1E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CD9F3B-E6D4-844E-BA25-CEDD3348A0E8}"/>
              </a:ext>
            </a:extLst>
          </p:cNvPr>
          <p:cNvSpPr>
            <a:spLocks noGrp="1"/>
          </p:cNvSpPr>
          <p:nvPr>
            <p:ph type="sldNum" sz="quarter" idx="5"/>
          </p:nvPr>
        </p:nvSpPr>
        <p:spPr/>
        <p:txBody>
          <a:bodyPr/>
          <a:lstStyle/>
          <a:p>
            <a:fld id="{1B28674F-E567-AA4B-8C16-788D7CE21C4F}" type="slidenum">
              <a:rPr lang="en-US" altLang="zh-CN" smtClean="0"/>
              <a:t>7</a:t>
            </a:fld>
            <a:endParaRPr kumimoji="1" lang="zh-CN" altLang="en-US"/>
          </a:p>
        </p:txBody>
      </p:sp>
    </p:spTree>
    <p:extLst>
      <p:ext uri="{BB962C8B-B14F-4D97-AF65-F5344CB8AC3E}">
        <p14:creationId xmlns:p14="http://schemas.microsoft.com/office/powerpoint/2010/main" val="1294450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BD46C-4F73-8463-18F8-5D8004C940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C42ACF-4D3D-7416-3CB1-4387490FBC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27E2004-5760-BBAE-23E1-C5411C0FD0C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049FCAC-EACD-2F96-C016-C1F904D2EC14}"/>
              </a:ext>
            </a:extLst>
          </p:cNvPr>
          <p:cNvSpPr>
            <a:spLocks noGrp="1"/>
          </p:cNvSpPr>
          <p:nvPr>
            <p:ph type="sldNum" sz="quarter" idx="5"/>
          </p:nvPr>
        </p:nvSpPr>
        <p:spPr/>
        <p:txBody>
          <a:bodyPr/>
          <a:lstStyle/>
          <a:p>
            <a:fld id="{1B28674F-E567-AA4B-8C16-788D7CE21C4F}" type="slidenum">
              <a:rPr lang="en-US" altLang="zh-CN" smtClean="0"/>
              <a:t>8</a:t>
            </a:fld>
            <a:endParaRPr kumimoji="1" lang="zh-CN" altLang="en-US"/>
          </a:p>
        </p:txBody>
      </p:sp>
    </p:spTree>
    <p:extLst>
      <p:ext uri="{BB962C8B-B14F-4D97-AF65-F5344CB8AC3E}">
        <p14:creationId xmlns:p14="http://schemas.microsoft.com/office/powerpoint/2010/main" val="3107427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0C65B-C9F3-C96B-9795-F34E83228C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91CACE-05FF-6807-E19E-BB518B8912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DACEFF-94F3-442A-EFF4-AEDFF4737D9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3610D3B-3327-E41D-FA70-2E3522FAAFFC}"/>
              </a:ext>
            </a:extLst>
          </p:cNvPr>
          <p:cNvSpPr>
            <a:spLocks noGrp="1"/>
          </p:cNvSpPr>
          <p:nvPr>
            <p:ph type="sldNum" sz="quarter" idx="5"/>
          </p:nvPr>
        </p:nvSpPr>
        <p:spPr/>
        <p:txBody>
          <a:bodyPr/>
          <a:lstStyle/>
          <a:p>
            <a:fld id="{1B28674F-E567-AA4B-8C16-788D7CE21C4F}" type="slidenum">
              <a:rPr lang="en-US" altLang="zh-CN" smtClean="0"/>
              <a:t>9</a:t>
            </a:fld>
            <a:endParaRPr kumimoji="1" lang="zh-CN" altLang="en-US"/>
          </a:p>
        </p:txBody>
      </p:sp>
    </p:spTree>
    <p:extLst>
      <p:ext uri="{BB962C8B-B14F-4D97-AF65-F5344CB8AC3E}">
        <p14:creationId xmlns:p14="http://schemas.microsoft.com/office/powerpoint/2010/main" val="2997782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0311B-1BDF-47FA-9604-D69B07EB38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097544-93CC-408E-4671-1BC17987F6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25E7F0-FD73-5470-A1BD-2AFE67A41F05}"/>
              </a:ext>
            </a:extLst>
          </p:cNvPr>
          <p:cNvSpPr>
            <a:spLocks noGrp="1"/>
          </p:cNvSpPr>
          <p:nvPr>
            <p:ph type="body" idx="1"/>
          </p:nvPr>
        </p:nvSpPr>
        <p:spPr/>
        <p:txBody>
          <a:bodyPr/>
          <a:lstStyle/>
          <a:p>
            <a:r>
              <a:rPr lang="zh-CN" altLang="en-US" dirty="0"/>
              <a:t>人工撰写</a:t>
            </a:r>
            <a:r>
              <a:rPr lang="en-US" altLang="zh-CN" dirty="0"/>
              <a:t>prompt</a:t>
            </a:r>
            <a:r>
              <a:rPr lang="zh-CN" altLang="en-US" dirty="0"/>
              <a:t>的方式是选取一些问题，为这些问题撰写推理过程，然后得到答案</a:t>
            </a:r>
            <a:endParaRPr lang="en-US" altLang="zh-CN" dirty="0"/>
          </a:p>
          <a:p>
            <a:r>
              <a:rPr lang="zh-CN" altLang="en-US" dirty="0"/>
              <a:t>如何把这个过程自动化呢？这篇文章假设能够得到正确答案的推理过程大概率也是合理的，在这个假设下，我们首先通过大语言模型用</a:t>
            </a:r>
            <a:r>
              <a:rPr lang="en-US" altLang="zh-CN" dirty="0" err="1"/>
              <a:t>CoT</a:t>
            </a:r>
            <a:r>
              <a:rPr lang="en-US" altLang="zh-CN" dirty="0"/>
              <a:t> prompt</a:t>
            </a:r>
            <a:r>
              <a:rPr lang="zh-CN" altLang="en-US" dirty="0"/>
              <a:t>生成回答，然后提取其中答案正确的回复，形成一个示例池</a:t>
            </a:r>
            <a:endParaRPr lang="en-US" altLang="zh-CN" dirty="0"/>
          </a:p>
          <a:p>
            <a:endParaRPr lang="zh-CN" altLang="en-US" dirty="0"/>
          </a:p>
        </p:txBody>
      </p:sp>
      <p:sp>
        <p:nvSpPr>
          <p:cNvPr id="4" name="灯片编号占位符 3">
            <a:extLst>
              <a:ext uri="{FF2B5EF4-FFF2-40B4-BE49-F238E27FC236}">
                <a16:creationId xmlns:a16="http://schemas.microsoft.com/office/drawing/2014/main" id="{5E33F213-893F-2CCB-9F12-6857E5901665}"/>
              </a:ext>
            </a:extLst>
          </p:cNvPr>
          <p:cNvSpPr>
            <a:spLocks noGrp="1"/>
          </p:cNvSpPr>
          <p:nvPr>
            <p:ph type="sldNum" sz="quarter" idx="5"/>
          </p:nvPr>
        </p:nvSpPr>
        <p:spPr/>
        <p:txBody>
          <a:bodyPr/>
          <a:lstStyle/>
          <a:p>
            <a:fld id="{1B28674F-E567-AA4B-8C16-788D7CE21C4F}" type="slidenum">
              <a:rPr lang="en-US" altLang="zh-CN" smtClean="0"/>
              <a:t>10</a:t>
            </a:fld>
            <a:endParaRPr kumimoji="1" lang="zh-CN" altLang="en-US"/>
          </a:p>
        </p:txBody>
      </p:sp>
    </p:spTree>
    <p:extLst>
      <p:ext uri="{BB962C8B-B14F-4D97-AF65-F5344CB8AC3E}">
        <p14:creationId xmlns:p14="http://schemas.microsoft.com/office/powerpoint/2010/main" val="28080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02789-39A5-6BB7-987F-A7A8D30B226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F98F010-A42A-2749-07CA-F4CADA37F3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D6BD13-6E6F-9790-CB9C-C8F845894D5D}"/>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5" name="页脚占位符 4">
            <a:extLst>
              <a:ext uri="{FF2B5EF4-FFF2-40B4-BE49-F238E27FC236}">
                <a16:creationId xmlns:a16="http://schemas.microsoft.com/office/drawing/2014/main" id="{9722137C-83BE-6ABA-B6A8-25F20B93C8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8D352F-B6C5-B2BB-E8F7-6AB3C8E738F4}"/>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25381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3EA4D-CB6D-CBC7-2D6B-F03C70B631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56F108E-ABDC-0A8B-54C0-53C6EE52F6A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5C7B82-4281-4011-BBAB-A0F2E26B74D5}"/>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5" name="页脚占位符 4">
            <a:extLst>
              <a:ext uri="{FF2B5EF4-FFF2-40B4-BE49-F238E27FC236}">
                <a16:creationId xmlns:a16="http://schemas.microsoft.com/office/drawing/2014/main" id="{E708FB33-5FD3-125D-21C9-F68ED7F270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94734C-EBD3-7332-682E-FFB9B90C4C64}"/>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4532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55D60FA-3943-AB64-E582-583C7A09A77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C1C99F-8BF7-0FE0-4B6A-8F2BDB77CB1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29023D-A317-E027-0AD9-D2C5D9064142}"/>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5" name="页脚占位符 4">
            <a:extLst>
              <a:ext uri="{FF2B5EF4-FFF2-40B4-BE49-F238E27FC236}">
                <a16:creationId xmlns:a16="http://schemas.microsoft.com/office/drawing/2014/main" id="{BD79B878-7336-BA21-FA8F-546B5A9419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AEFAE9-0900-1060-3FDA-1F0D55A7A88C}"/>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02244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24FA3-C41A-37D5-04BA-196A3AA985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9733C1-2168-B4E8-03E0-546AE70E182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2C76EE-D9C3-A7B6-75C3-47D5C624D902}"/>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5" name="页脚占位符 4">
            <a:extLst>
              <a:ext uri="{FF2B5EF4-FFF2-40B4-BE49-F238E27FC236}">
                <a16:creationId xmlns:a16="http://schemas.microsoft.com/office/drawing/2014/main" id="{A9062595-D72C-C99B-4EE7-C33AF438D2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783A16-A1C5-7C8D-8C07-B4C7506856BF}"/>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02136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B399F-390F-123D-C243-7C64A4DFC36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146B0D7-7BE6-6BE4-D4E5-CE7BE6F8A4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DB73F5-3268-8D12-8A37-31F245C29DEE}"/>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5" name="页脚占位符 4">
            <a:extLst>
              <a:ext uri="{FF2B5EF4-FFF2-40B4-BE49-F238E27FC236}">
                <a16:creationId xmlns:a16="http://schemas.microsoft.com/office/drawing/2014/main" id="{CCB51596-3E59-4E91-5CE1-D052BA3F31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4BB905-2D40-B899-0632-8623277D5D1B}"/>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706191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BA7BC-BAA1-78E9-84CF-B0070C10DD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265124-3E66-B652-46DA-5DFAD03AA42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0979C7A-D213-8EF6-2C94-E4064FC9623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71712D6-EB67-741C-9CEF-837304BC02C8}"/>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6" name="页脚占位符 5">
            <a:extLst>
              <a:ext uri="{FF2B5EF4-FFF2-40B4-BE49-F238E27FC236}">
                <a16:creationId xmlns:a16="http://schemas.microsoft.com/office/drawing/2014/main" id="{094A6484-15E0-0A6C-09A3-D542CC479C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BF62B0-81CF-652E-F1EA-0EC7CF254039}"/>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3100979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27B9C-0F5D-494D-D5EF-1C6F524F575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0866AD3-16F9-ED56-5391-237F5CAD88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32410A-ABB2-C9AA-B3BA-F372A4D47EA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6BC0F5-E6C3-69AA-5D48-3141E267CA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0EBF5A-5EFF-D4DF-A1F7-F4BF6AAADF1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716BB8F-E81E-4BCB-CDEF-94F6FEC3EF8C}"/>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8" name="页脚占位符 7">
            <a:extLst>
              <a:ext uri="{FF2B5EF4-FFF2-40B4-BE49-F238E27FC236}">
                <a16:creationId xmlns:a16="http://schemas.microsoft.com/office/drawing/2014/main" id="{897CD5E5-D400-1824-8D14-AD4E7ED43E9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FD1A03E-AE4F-3D5D-CC59-A4F6833F6E60}"/>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30222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813F3-1C45-7156-90BB-01E70F3714A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5A525B4-06B6-545D-B67D-D2B6E813CEF0}"/>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4" name="页脚占位符 3">
            <a:extLst>
              <a:ext uri="{FF2B5EF4-FFF2-40B4-BE49-F238E27FC236}">
                <a16:creationId xmlns:a16="http://schemas.microsoft.com/office/drawing/2014/main" id="{B14451CB-CBD0-979A-615C-ECB0B90EC2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EE5DF4-0233-4FF5-A20F-8605F6E5C180}"/>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13794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8472D3F-AE29-4B8A-439A-885763492E7C}"/>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3" name="页脚占位符 2">
            <a:extLst>
              <a:ext uri="{FF2B5EF4-FFF2-40B4-BE49-F238E27FC236}">
                <a16:creationId xmlns:a16="http://schemas.microsoft.com/office/drawing/2014/main" id="{6FC27B53-8186-78CD-4086-F5E99ACCB47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E87AE98-7476-BBAD-6ABE-05BA092949DA}"/>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88855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489D7-1709-EC7A-FB86-2F2C76554B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BD6BCA-9095-0027-1B5C-49D6393FC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C85C15-5D56-180C-3F20-C6A99053F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806C7E-D768-E94F-595E-697EFACE7215}"/>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6" name="页脚占位符 5">
            <a:extLst>
              <a:ext uri="{FF2B5EF4-FFF2-40B4-BE49-F238E27FC236}">
                <a16:creationId xmlns:a16="http://schemas.microsoft.com/office/drawing/2014/main" id="{7CC819A6-603E-9351-E3F1-463F0B199D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E77900-19D9-A548-879B-021B7BE0582E}"/>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64640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4176A-2331-3862-C0C6-769B74EDB0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D08036C-D285-9887-C5F1-B478757D7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986B60A-EB91-46A2-F96A-BC5F1337D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C4B963-FE9A-C007-1060-715F04BF3DA9}"/>
              </a:ext>
            </a:extLst>
          </p:cNvPr>
          <p:cNvSpPr>
            <a:spLocks noGrp="1"/>
          </p:cNvSpPr>
          <p:nvPr>
            <p:ph type="dt" sz="half" idx="10"/>
          </p:nvPr>
        </p:nvSpPr>
        <p:spPr/>
        <p:txBody>
          <a:bodyPr/>
          <a:lstStyle/>
          <a:p>
            <a:fld id="{44F8D11C-3EE7-44C7-BB8E-E9311798CD17}" type="datetimeFigureOut">
              <a:rPr lang="zh-CN" altLang="en-US" smtClean="0"/>
              <a:t>2024/12/25</a:t>
            </a:fld>
            <a:endParaRPr lang="zh-CN" altLang="en-US"/>
          </a:p>
        </p:txBody>
      </p:sp>
      <p:sp>
        <p:nvSpPr>
          <p:cNvPr id="6" name="页脚占位符 5">
            <a:extLst>
              <a:ext uri="{FF2B5EF4-FFF2-40B4-BE49-F238E27FC236}">
                <a16:creationId xmlns:a16="http://schemas.microsoft.com/office/drawing/2014/main" id="{A7EC23AC-A331-853D-41A8-446FBB05EE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3CDFB15-4435-E62A-8F8F-FA6DB729E95D}"/>
              </a:ext>
            </a:extLst>
          </p:cNvPr>
          <p:cNvSpPr>
            <a:spLocks noGrp="1"/>
          </p:cNvSpPr>
          <p:nvPr>
            <p:ph type="sldNum" sz="quarter" idx="12"/>
          </p:nvPr>
        </p:nvSpPr>
        <p:spPr/>
        <p:txBody>
          <a:body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1341679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A2880BF-B4B8-15F5-A026-BC095F357E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000C62F-D4AC-A11F-5A71-56DDFED7E2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CCEEF3-97B5-75D4-0EEC-9ECB3C8B67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F8D11C-3EE7-44C7-BB8E-E9311798CD17}" type="datetimeFigureOut">
              <a:rPr lang="zh-CN" altLang="en-US" smtClean="0"/>
              <a:t>2024/12/25</a:t>
            </a:fld>
            <a:endParaRPr lang="zh-CN" altLang="en-US"/>
          </a:p>
        </p:txBody>
      </p:sp>
      <p:sp>
        <p:nvSpPr>
          <p:cNvPr id="5" name="页脚占位符 4">
            <a:extLst>
              <a:ext uri="{FF2B5EF4-FFF2-40B4-BE49-F238E27FC236}">
                <a16:creationId xmlns:a16="http://schemas.microsoft.com/office/drawing/2014/main" id="{41D3D856-D5C9-6F43-0081-BD909DAE1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D3467D-6882-CAD2-BFFC-68175D9F3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0C9B2-C0BE-4698-9641-89C3F5EC1304}" type="slidenum">
              <a:rPr lang="zh-CN" altLang="en-US" smtClean="0"/>
              <a:t>‹#›</a:t>
            </a:fld>
            <a:endParaRPr lang="zh-CN" altLang="en-US"/>
          </a:p>
        </p:txBody>
      </p:sp>
    </p:spTree>
    <p:extLst>
      <p:ext uri="{BB962C8B-B14F-4D97-AF65-F5344CB8AC3E}">
        <p14:creationId xmlns:p14="http://schemas.microsoft.com/office/powerpoint/2010/main" val="2854109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p:cNvSpPr/>
          <p:nvPr/>
        </p:nvSpPr>
        <p:spPr>
          <a:xfrm>
            <a:off x="724805" y="0"/>
            <a:ext cx="6389410" cy="6877991"/>
          </a:xfrm>
          <a:prstGeom prst="roundRect">
            <a:avLst>
              <a:gd name="adj" fmla="val 0"/>
            </a:avLst>
          </a:prstGeom>
          <a:blipFill rotWithShape="1">
            <a:blip r:embed="rId2"/>
            <a:stretch>
              <a:fillRect l="-40217" r="-43155"/>
            </a:stretch>
          </a:blipFill>
          <a:ln w="12700" cap="flat" cmpd="sng">
            <a:solidFill>
              <a:schemeClr val="accent1">
                <a:shade val="50000"/>
              </a:schemeClr>
            </a:solidFill>
            <a:prstDash val="solid"/>
            <a:miter/>
          </a:ln>
        </p:spPr>
        <p:txBody>
          <a:bodyPr anchor="ctr"/>
          <a:lstStyle/>
          <a:p>
            <a:pPr algn="ctr"/>
            <a:endParaRPr lang="zh-CN" altLang="zh-CN">
              <a:solidFill>
                <a:schemeClr val="lt1"/>
              </a:solidFill>
            </a:endParaRPr>
          </a:p>
        </p:txBody>
      </p:sp>
      <p:sp>
        <p:nvSpPr>
          <p:cNvPr id="40" name="矩形 39"/>
          <p:cNvSpPr/>
          <p:nvPr/>
        </p:nvSpPr>
        <p:spPr>
          <a:xfrm>
            <a:off x="6849515" y="-38626"/>
            <a:ext cx="5342484" cy="6935254"/>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37" name="矩形 36"/>
          <p:cNvSpPr/>
          <p:nvPr/>
        </p:nvSpPr>
        <p:spPr>
          <a:xfrm>
            <a:off x="-20217" y="-38627"/>
            <a:ext cx="997882" cy="6955131"/>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pic>
        <p:nvPicPr>
          <p:cNvPr id="3" name="图片 2"/>
          <p:cNvPicPr>
            <a:picLocks noChangeAspect="1"/>
          </p:cNvPicPr>
          <p:nvPr/>
        </p:nvPicPr>
        <p:blipFill rotWithShape="1">
          <a:blip r:embed="rId3"/>
          <a:srcRect l="57443"/>
          <a:stretch/>
        </p:blipFill>
        <p:spPr>
          <a:xfrm>
            <a:off x="6888869" y="4832935"/>
            <a:ext cx="5342484" cy="2574825"/>
          </a:xfrm>
          <a:prstGeom prst="rect">
            <a:avLst/>
          </a:prstGeom>
        </p:spPr>
      </p:pic>
      <p:sp>
        <p:nvSpPr>
          <p:cNvPr id="7" name="文本框 6"/>
          <p:cNvSpPr txBox="1"/>
          <p:nvPr/>
        </p:nvSpPr>
        <p:spPr>
          <a:xfrm>
            <a:off x="5700988" y="2674676"/>
            <a:ext cx="5984730" cy="1107996"/>
          </a:xfrm>
          <a:prstGeom prst="rect">
            <a:avLst/>
          </a:prstGeom>
          <a:noFill/>
        </p:spPr>
        <p:txBody>
          <a:bodyPr wrap="square">
            <a:spAutoFit/>
          </a:bodyPr>
          <a:lstStyle/>
          <a:p>
            <a:pPr algn="r"/>
            <a:r>
              <a:rPr lang="en-US" altLang="zh-CN" sz="6600" dirty="0">
                <a:solidFill>
                  <a:schemeClr val="bg1"/>
                </a:solidFill>
                <a:latin typeface="Times New Roman" panose="02020603050405020304" pitchFamily="18" charset="0"/>
                <a:ea typeface="FZCuHeiSongS-B-GB"/>
                <a:cs typeface="Times New Roman" panose="02020603050405020304" pitchFamily="18" charset="0"/>
              </a:rPr>
              <a:t>Auto Prompt</a:t>
            </a:r>
            <a:endParaRPr lang="zh-CN" altLang="zh-CN" sz="6600" dirty="0">
              <a:solidFill>
                <a:schemeClr val="bg1"/>
              </a:solidFill>
              <a:latin typeface="Times New Roman" panose="02020603050405020304" pitchFamily="18" charset="0"/>
              <a:ea typeface="FZCuHeiSongS-B-GB"/>
              <a:cs typeface="Times New Roman" panose="02020603050405020304" pitchFamily="18" charset="0"/>
            </a:endParaRPr>
          </a:p>
        </p:txBody>
      </p:sp>
      <p:cxnSp>
        <p:nvCxnSpPr>
          <p:cNvPr id="11" name="直接连接符 10"/>
          <p:cNvCxnSpPr/>
          <p:nvPr/>
        </p:nvCxnSpPr>
        <p:spPr>
          <a:xfrm>
            <a:off x="5838313" y="4240505"/>
            <a:ext cx="997882" cy="0"/>
          </a:xfrm>
          <a:prstGeom prst="line">
            <a:avLst/>
          </a:prstGeom>
          <a:ln w="28575">
            <a:solidFill>
              <a:srgbClr val="9A0001"/>
            </a:solidFill>
            <a:prstDash val="solid"/>
            <a:miter/>
          </a:ln>
        </p:spPr>
      </p:cxnSp>
      <p:sp>
        <p:nvSpPr>
          <p:cNvPr id="28" name="文本框 27"/>
          <p:cNvSpPr txBox="1"/>
          <p:nvPr/>
        </p:nvSpPr>
        <p:spPr>
          <a:xfrm>
            <a:off x="8987963" y="3929851"/>
            <a:ext cx="2640456" cy="400110"/>
          </a:xfrm>
          <a:prstGeom prst="rect">
            <a:avLst/>
          </a:prstGeom>
          <a:noFill/>
        </p:spPr>
        <p:txBody>
          <a:bodyPr wrap="square" anchor="t">
            <a:spAutoFit/>
          </a:bodyPr>
          <a:lstStyle/>
          <a:p>
            <a:pPr algn="r"/>
            <a:r>
              <a:rPr lang="zh-CN" altLang="en-US" sz="2000" dirty="0">
                <a:solidFill>
                  <a:schemeClr val="bg1"/>
                </a:solidFill>
                <a:latin typeface="FZCuHeiSongS-B-GB"/>
                <a:ea typeface="FZCuHeiSongS-B-GB"/>
              </a:rPr>
              <a:t>李鹏宇 吴亮宇</a:t>
            </a:r>
            <a:endParaRPr lang="zh-CN" altLang="zh-CN" sz="2000" dirty="0">
              <a:solidFill>
                <a:schemeClr val="bg1"/>
              </a:solidFill>
              <a:latin typeface="FZCuHeiSongS-B-GB"/>
              <a:ea typeface="FZCuHeiSongS-B-GB"/>
            </a:endParaRPr>
          </a:p>
        </p:txBody>
      </p:sp>
      <p:sp>
        <p:nvSpPr>
          <p:cNvPr id="31" name="文本框 30"/>
          <p:cNvSpPr txBox="1"/>
          <p:nvPr/>
        </p:nvSpPr>
        <p:spPr>
          <a:xfrm>
            <a:off x="9518651" y="4432825"/>
            <a:ext cx="2109768" cy="400110"/>
          </a:xfrm>
          <a:prstGeom prst="rect">
            <a:avLst/>
          </a:prstGeom>
          <a:noFill/>
        </p:spPr>
        <p:txBody>
          <a:bodyPr wrap="square">
            <a:spAutoFit/>
          </a:bodyPr>
          <a:lstStyle/>
          <a:p>
            <a:pPr algn="r"/>
            <a:r>
              <a:rPr lang="en-US" altLang="en-US" sz="2000" dirty="0">
                <a:solidFill>
                  <a:schemeClr val="bg1"/>
                </a:solidFill>
                <a:latin typeface="FZCuHeiSongS-B-GB"/>
                <a:ea typeface="FZCuHeiSongS-B-GB"/>
              </a:rPr>
              <a:t>2024</a:t>
            </a:r>
            <a:r>
              <a:rPr lang="zh-CN" altLang="zh-CN" sz="2000" dirty="0">
                <a:solidFill>
                  <a:schemeClr val="bg1"/>
                </a:solidFill>
                <a:latin typeface="FZCuHeiSongS-B-GB"/>
                <a:ea typeface="FZCuHeiSongS-B-GB"/>
              </a:rPr>
              <a:t>年</a:t>
            </a:r>
            <a:r>
              <a:rPr lang="en-US" altLang="zh-CN" sz="2000" dirty="0">
                <a:solidFill>
                  <a:schemeClr val="bg1"/>
                </a:solidFill>
                <a:latin typeface="FZCuHeiSongS-B-GB"/>
                <a:ea typeface="FZCuHeiSongS-B-GB"/>
              </a:rPr>
              <a:t>12</a:t>
            </a:r>
            <a:r>
              <a:rPr lang="zh-CN" altLang="zh-CN" sz="2000" dirty="0">
                <a:solidFill>
                  <a:schemeClr val="bg1"/>
                </a:solidFill>
                <a:latin typeface="FZCuHeiSongS-B-GB"/>
                <a:ea typeface="FZCuHeiSongS-B-GB"/>
              </a:rPr>
              <a:t>月</a:t>
            </a:r>
            <a:r>
              <a:rPr lang="en-US" altLang="zh-CN" sz="2000" dirty="0">
                <a:solidFill>
                  <a:schemeClr val="bg1"/>
                </a:solidFill>
                <a:latin typeface="FZCuHeiSongS-B-GB"/>
                <a:ea typeface="FZCuHeiSongS-B-GB"/>
              </a:rPr>
              <a:t>25</a:t>
            </a:r>
            <a:r>
              <a:rPr lang="zh-CN" altLang="zh-CN" sz="2000" dirty="0">
                <a:solidFill>
                  <a:schemeClr val="bg1"/>
                </a:solidFill>
                <a:latin typeface="FZCuHeiSongS-B-GB"/>
                <a:ea typeface="FZCuHeiSongS-B-GB"/>
              </a:rPr>
              <a:t>日</a:t>
            </a:r>
          </a:p>
        </p:txBody>
      </p:sp>
      <p:grpSp>
        <p:nvGrpSpPr>
          <p:cNvPr id="33" name="组合 32"/>
          <p:cNvGrpSpPr/>
          <p:nvPr/>
        </p:nvGrpSpPr>
        <p:grpSpPr>
          <a:xfrm>
            <a:off x="244790" y="1748533"/>
            <a:ext cx="507831" cy="3378157"/>
            <a:chOff x="381322" y="1266510"/>
            <a:chExt cx="507831" cy="3378157"/>
          </a:xfrm>
        </p:grpSpPr>
        <p:sp>
          <p:nvSpPr>
            <p:cNvPr id="34" name="文本框 33"/>
            <p:cNvSpPr txBox="1"/>
            <p:nvPr/>
          </p:nvSpPr>
          <p:spPr>
            <a:xfrm>
              <a:off x="381322" y="1266510"/>
              <a:ext cx="507831" cy="2900143"/>
            </a:xfrm>
            <a:prstGeom prst="rect">
              <a:avLst/>
            </a:prstGeom>
            <a:noFill/>
          </p:spPr>
          <p:txBody>
            <a:bodyPr vert="eaVert" wrap="square">
              <a:spAutoFit/>
            </a:bodyPr>
            <a:lstStyle/>
            <a:p>
              <a:r>
                <a:rPr lang="en-US" altLang="en-US" sz="2100">
                  <a:solidFill>
                    <a:schemeClr val="bg1"/>
                  </a:solidFill>
                  <a:latin typeface="FZCuHeiSongS-B-GB"/>
                  <a:ea typeface="FZCuHeiSongS-B-GB"/>
                </a:rPr>
                <a:t>Peking</a:t>
              </a:r>
              <a:r>
                <a:rPr lang="zh-CN" altLang="zh-CN" sz="2100">
                  <a:solidFill>
                    <a:schemeClr val="bg1"/>
                  </a:solidFill>
                  <a:latin typeface="FZCuHeiSongS-B-GB"/>
                  <a:ea typeface="FZCuHeiSongS-B-GB"/>
                </a:rPr>
                <a:t> </a:t>
              </a:r>
              <a:r>
                <a:rPr lang="en-US" altLang="en-US" sz="2100">
                  <a:solidFill>
                    <a:schemeClr val="bg1"/>
                  </a:solidFill>
                  <a:latin typeface="FZCuHeiSongS-B-GB"/>
                  <a:ea typeface="FZCuHeiSongS-B-GB"/>
                </a:rPr>
                <a:t>University</a:t>
              </a:r>
              <a:endParaRPr lang="zh-CN" altLang="zh-CN" sz="2100">
                <a:solidFill>
                  <a:schemeClr val="bg1"/>
                </a:solidFill>
                <a:latin typeface="FZCuHeiSongS-B-GB"/>
                <a:ea typeface="FZCuHeiSongS-B-GB"/>
              </a:endParaRPr>
            </a:p>
          </p:txBody>
        </p:sp>
        <p:cxnSp>
          <p:nvCxnSpPr>
            <p:cNvPr id="36" name="直接连接符 33"/>
            <p:cNvCxnSpPr/>
            <p:nvPr/>
          </p:nvCxnSpPr>
          <p:spPr>
            <a:xfrm>
              <a:off x="591504" y="3847938"/>
              <a:ext cx="0" cy="796729"/>
            </a:xfrm>
            <a:prstGeom prst="line">
              <a:avLst/>
            </a:prstGeom>
            <a:ln w="12700">
              <a:solidFill>
                <a:schemeClr val="bg1"/>
              </a:solidFill>
              <a:prstDash val="solid"/>
              <a:miter/>
            </a:ln>
          </p:spPr>
        </p:cxnSp>
      </p:grpSp>
      <p:pic>
        <p:nvPicPr>
          <p:cNvPr id="43" name="图片 42"/>
          <p:cNvPicPr>
            <a:picLocks noChangeAspect="1"/>
          </p:cNvPicPr>
          <p:nvPr/>
        </p:nvPicPr>
        <p:blipFill>
          <a:blip r:embed="rId4"/>
          <a:stretch/>
        </p:blipFill>
        <p:spPr>
          <a:xfrm>
            <a:off x="9739991" y="458041"/>
            <a:ext cx="1758315" cy="495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476B8-B606-C01D-BD76-D145BCB98759}"/>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4D4385F-254C-7BEC-E67C-BEAC0DBBF12A}"/>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897FBB1C-A220-3161-EDD9-FFB6B2B735A1}"/>
                </a:ext>
              </a:extLst>
            </p:cNvPr>
            <p:cNvSpPr txBox="1"/>
            <p:nvPr/>
          </p:nvSpPr>
          <p:spPr>
            <a:xfrm>
              <a:off x="657211" y="372731"/>
              <a:ext cx="1723549"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Method</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6" name="文本框 5">
              <a:extLst>
                <a:ext uri="{FF2B5EF4-FFF2-40B4-BE49-F238E27FC236}">
                  <a16:creationId xmlns:a16="http://schemas.microsoft.com/office/drawing/2014/main" id="{063430A4-B0D5-8E5D-CDEE-EDADA91B58D3}"/>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Augment - Prune -</a:t>
              </a:r>
              <a:r>
                <a:rPr lang="zh-CN" altLang="en-US"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 </a:t>
              </a:r>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Select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
        <p:nvSpPr>
          <p:cNvPr id="5" name="矩形 4">
            <a:extLst>
              <a:ext uri="{FF2B5EF4-FFF2-40B4-BE49-F238E27FC236}">
                <a16:creationId xmlns:a16="http://schemas.microsoft.com/office/drawing/2014/main" id="{C8B71A0E-D897-4054-45C8-F8952518F300}"/>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78E32F29-2245-078B-2E18-519AF9442297}"/>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97F1706A-C404-F2CC-35B1-5F1919F75047}"/>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2" name="文本框 1">
            <a:extLst>
              <a:ext uri="{FF2B5EF4-FFF2-40B4-BE49-F238E27FC236}">
                <a16:creationId xmlns:a16="http://schemas.microsoft.com/office/drawing/2014/main" id="{B62AC1AB-AB65-1997-E49A-3F111E627F4E}"/>
              </a:ext>
            </a:extLst>
          </p:cNvPr>
          <p:cNvSpPr txBox="1"/>
          <p:nvPr/>
        </p:nvSpPr>
        <p:spPr>
          <a:xfrm>
            <a:off x="187657" y="6395297"/>
            <a:ext cx="6107372" cy="369332"/>
          </a:xfrm>
          <a:prstGeom prst="rect">
            <a:avLst/>
          </a:prstGeom>
          <a:noFill/>
        </p:spPr>
        <p:txBody>
          <a:bodyPr wrap="square">
            <a:spAutoFit/>
          </a:bodyPr>
          <a:lstStyle/>
          <a:p>
            <a:r>
              <a:rPr lang="en-US" altLang="zh-CN" dirty="0"/>
              <a:t>https://arxiv.org/abs/2302.12822</a:t>
            </a:r>
            <a:endParaRPr lang="zh-CN" altLang="en-US" dirty="0"/>
          </a:p>
        </p:txBody>
      </p:sp>
      <p:pic>
        <p:nvPicPr>
          <p:cNvPr id="8" name="图片 7">
            <a:extLst>
              <a:ext uri="{FF2B5EF4-FFF2-40B4-BE49-F238E27FC236}">
                <a16:creationId xmlns:a16="http://schemas.microsoft.com/office/drawing/2014/main" id="{21C10332-EAE1-196B-5A6C-5D2C5A15A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6144" y="1321103"/>
            <a:ext cx="9116988" cy="4954458"/>
          </a:xfrm>
          <a:prstGeom prst="rect">
            <a:avLst/>
          </a:prstGeom>
        </p:spPr>
      </p:pic>
    </p:spTree>
    <p:extLst>
      <p:ext uri="{BB962C8B-B14F-4D97-AF65-F5344CB8AC3E}">
        <p14:creationId xmlns:p14="http://schemas.microsoft.com/office/powerpoint/2010/main" val="13973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292D2-CD74-AC27-13F8-EB5B48887AFE}"/>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1A4372AA-28AE-D13A-D3FE-4E37FCCBDDCD}"/>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5D78BAB9-982A-A2B3-8E5C-24B43E2A6599}"/>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7762AE52-E8AC-D0FB-B0DE-00EE9A40875B}"/>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2" name="文本框 1">
            <a:extLst>
              <a:ext uri="{FF2B5EF4-FFF2-40B4-BE49-F238E27FC236}">
                <a16:creationId xmlns:a16="http://schemas.microsoft.com/office/drawing/2014/main" id="{66F5B65A-356B-A387-EA03-833A45BDC172}"/>
              </a:ext>
            </a:extLst>
          </p:cNvPr>
          <p:cNvSpPr txBox="1"/>
          <p:nvPr/>
        </p:nvSpPr>
        <p:spPr>
          <a:xfrm>
            <a:off x="187657" y="6395297"/>
            <a:ext cx="6107372" cy="369332"/>
          </a:xfrm>
          <a:prstGeom prst="rect">
            <a:avLst/>
          </a:prstGeom>
          <a:noFill/>
        </p:spPr>
        <p:txBody>
          <a:bodyPr wrap="square">
            <a:spAutoFit/>
          </a:bodyPr>
          <a:lstStyle/>
          <a:p>
            <a:r>
              <a:rPr lang="en-US" altLang="zh-CN" dirty="0"/>
              <a:t>https://arxiv.org/abs/2302.12822</a:t>
            </a:r>
            <a:endParaRPr lang="zh-CN" altLang="en-US" dirty="0"/>
          </a:p>
        </p:txBody>
      </p:sp>
      <p:pic>
        <p:nvPicPr>
          <p:cNvPr id="8" name="图片 7">
            <a:extLst>
              <a:ext uri="{FF2B5EF4-FFF2-40B4-BE49-F238E27FC236}">
                <a16:creationId xmlns:a16="http://schemas.microsoft.com/office/drawing/2014/main" id="{668D8E8A-A23D-332A-C320-2528FA305A22}"/>
              </a:ext>
            </a:extLst>
          </p:cNvPr>
          <p:cNvPicPr>
            <a:picLocks noChangeAspect="1"/>
          </p:cNvPicPr>
          <p:nvPr/>
        </p:nvPicPr>
        <p:blipFill>
          <a:blip r:embed="rId4">
            <a:extLst>
              <a:ext uri="{28A0092B-C50C-407E-A947-70E740481C1C}">
                <a14:useLocalDpi xmlns:a14="http://schemas.microsoft.com/office/drawing/2010/main" val="0"/>
              </a:ext>
            </a:extLst>
          </a:blip>
          <a:srcRect l="34457"/>
          <a:stretch/>
        </p:blipFill>
        <p:spPr>
          <a:xfrm>
            <a:off x="5851135" y="1194268"/>
            <a:ext cx="5975562" cy="4954458"/>
          </a:xfrm>
          <a:prstGeom prst="rect">
            <a:avLst/>
          </a:prstGeom>
        </p:spPr>
      </p:pic>
      <p:sp>
        <p:nvSpPr>
          <p:cNvPr id="4" name="文本框 3">
            <a:extLst>
              <a:ext uri="{FF2B5EF4-FFF2-40B4-BE49-F238E27FC236}">
                <a16:creationId xmlns:a16="http://schemas.microsoft.com/office/drawing/2014/main" id="{E249BC88-FE5F-E372-89E5-617688B29C42}"/>
              </a:ext>
            </a:extLst>
          </p:cNvPr>
          <p:cNvSpPr txBox="1"/>
          <p:nvPr/>
        </p:nvSpPr>
        <p:spPr>
          <a:xfrm>
            <a:off x="796645" y="1739282"/>
            <a:ext cx="4889395" cy="41975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从示例池中，根据训练的分布选取</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个示例，形成</a:t>
            </a:r>
            <a:r>
              <a:rPr lang="en-US" altLang="zh-CN" dirty="0">
                <a:latin typeface="Times New Roman" panose="02020603050405020304" pitchFamily="18" charset="0"/>
                <a:cs typeface="Times New Roman" panose="02020603050405020304" pitchFamily="18" charset="0"/>
              </a:rPr>
              <a:t>n-shot prompt</a:t>
            </a:r>
            <a:r>
              <a:rPr lang="zh-CN" altLang="en-US" dirty="0">
                <a:latin typeface="Times New Roman" panose="02020603050405020304" pitchFamily="18" charset="0"/>
                <a:cs typeface="Times New Roman" panose="02020603050405020304" pitchFamily="18" charset="0"/>
              </a:rPr>
              <a:t>。重复</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次，形成</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n-shot prompt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从训练集中，选取</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个问题，计算由前面生成的</a:t>
            </a:r>
            <a:r>
              <a:rPr lang="en-US" altLang="zh-CN" dirty="0">
                <a:latin typeface="Times New Roman" panose="02020603050405020304" pitchFamily="18" charset="0"/>
                <a:cs typeface="Times New Roman" panose="02020603050405020304" pitchFamily="18" charset="0"/>
              </a:rPr>
              <a:t>prompt</a:t>
            </a:r>
            <a:r>
              <a:rPr lang="zh-CN" altLang="en-US" dirty="0">
                <a:latin typeface="Times New Roman" panose="02020603050405020304" pitchFamily="18" charset="0"/>
                <a:cs typeface="Times New Roman" panose="02020603050405020304" pitchFamily="18" charset="0"/>
              </a:rPr>
              <a:t>得到的正确率。</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通过每一个</a:t>
            </a:r>
            <a:r>
              <a:rPr lang="en-US" altLang="zh-CN" dirty="0">
                <a:latin typeface="Times New Roman" panose="02020603050405020304" pitchFamily="18" charset="0"/>
                <a:cs typeface="Times New Roman" panose="02020603050405020304" pitchFamily="18" charset="0"/>
              </a:rPr>
              <a:t>n-shot prompt</a:t>
            </a:r>
            <a:r>
              <a:rPr lang="zh-CN" altLang="en-US" dirty="0">
                <a:latin typeface="Times New Roman" panose="02020603050405020304" pitchFamily="18" charset="0"/>
                <a:cs typeface="Times New Roman" panose="02020603050405020304" pitchFamily="18" charset="0"/>
              </a:rPr>
              <a:t>的正确率与整体的平均正确率之差，调整概率分布。</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1777547A-6BF9-E53C-54F0-A581492288D5}"/>
              </a:ext>
            </a:extLst>
          </p:cNvPr>
          <p:cNvGrpSpPr/>
          <p:nvPr/>
        </p:nvGrpSpPr>
        <p:grpSpPr>
          <a:xfrm>
            <a:off x="959551" y="340946"/>
            <a:ext cx="5105087" cy="963734"/>
            <a:chOff x="657210" y="372731"/>
            <a:chExt cx="5105087" cy="963734"/>
          </a:xfrm>
        </p:grpSpPr>
        <p:sp>
          <p:nvSpPr>
            <p:cNvPr id="10" name="文本框 9">
              <a:extLst>
                <a:ext uri="{FF2B5EF4-FFF2-40B4-BE49-F238E27FC236}">
                  <a16:creationId xmlns:a16="http://schemas.microsoft.com/office/drawing/2014/main" id="{3A5AC95B-59A1-9E44-E320-5ECBA21FEF4B}"/>
                </a:ext>
              </a:extLst>
            </p:cNvPr>
            <p:cNvSpPr txBox="1"/>
            <p:nvPr/>
          </p:nvSpPr>
          <p:spPr>
            <a:xfrm>
              <a:off x="657211" y="372731"/>
              <a:ext cx="1723549"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Method</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11" name="文本框 10">
              <a:extLst>
                <a:ext uri="{FF2B5EF4-FFF2-40B4-BE49-F238E27FC236}">
                  <a16:creationId xmlns:a16="http://schemas.microsoft.com/office/drawing/2014/main" id="{28EB58E9-363E-0736-D269-F24D46AB2DE6}"/>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Augment - Prune -</a:t>
              </a:r>
              <a:r>
                <a:rPr lang="zh-CN" altLang="en-US"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 </a:t>
              </a:r>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Select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Tree>
    <p:extLst>
      <p:ext uri="{BB962C8B-B14F-4D97-AF65-F5344CB8AC3E}">
        <p14:creationId xmlns:p14="http://schemas.microsoft.com/office/powerpoint/2010/main" val="2842801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A6F08-4E39-7D7E-23D2-428E9E9E1C62}"/>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F4D1156-AA31-F922-4F1C-CF082235BD3F}"/>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AA86CA31-9BBB-196C-1F3D-44B0753350E9}"/>
                </a:ext>
              </a:extLst>
            </p:cNvPr>
            <p:cNvSpPr txBox="1"/>
            <p:nvPr/>
          </p:nvSpPr>
          <p:spPr>
            <a:xfrm>
              <a:off x="657211" y="372731"/>
              <a:ext cx="2287806"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Derivation</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6" name="文本框 5">
              <a:extLst>
                <a:ext uri="{FF2B5EF4-FFF2-40B4-BE49-F238E27FC236}">
                  <a16:creationId xmlns:a16="http://schemas.microsoft.com/office/drawing/2014/main" id="{3749F46C-EE3B-549E-7FF0-2A64ADB7624F}"/>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Augment - Prune -</a:t>
              </a:r>
              <a:r>
                <a:rPr lang="zh-CN" altLang="en-US"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 </a:t>
              </a:r>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Select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
        <p:nvSpPr>
          <p:cNvPr id="5" name="矩形 4">
            <a:extLst>
              <a:ext uri="{FF2B5EF4-FFF2-40B4-BE49-F238E27FC236}">
                <a16:creationId xmlns:a16="http://schemas.microsoft.com/office/drawing/2014/main" id="{F5CCCB20-DFFE-A2FB-A144-DCFE674B80FE}"/>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018862B6-3017-B678-ED23-86D2D628CE01}"/>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47567522-902B-8FF8-4216-F90CA946660E}"/>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4" name="图片 3">
            <a:extLst>
              <a:ext uri="{FF2B5EF4-FFF2-40B4-BE49-F238E27FC236}">
                <a16:creationId xmlns:a16="http://schemas.microsoft.com/office/drawing/2014/main" id="{5327E7DF-D499-9D1C-A80A-E8904A593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448" y="1322612"/>
            <a:ext cx="9909103" cy="4846118"/>
          </a:xfrm>
          <a:prstGeom prst="rect">
            <a:avLst/>
          </a:prstGeom>
        </p:spPr>
      </p:pic>
    </p:spTree>
    <p:extLst>
      <p:ext uri="{BB962C8B-B14F-4D97-AF65-F5344CB8AC3E}">
        <p14:creationId xmlns:p14="http://schemas.microsoft.com/office/powerpoint/2010/main" val="4109105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09AA5-A67E-848A-A8FD-62A9572FD7F5}"/>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3F4D2E51-294E-D59D-10AC-D833A6B9E5C3}"/>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73AF0847-96E6-D9F7-ADDA-8497B0AE5CA0}"/>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F7F3D8D8-2041-32EF-E5C8-0A5F8F395A03}"/>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10" name="图片 9">
            <a:extLst>
              <a:ext uri="{FF2B5EF4-FFF2-40B4-BE49-F238E27FC236}">
                <a16:creationId xmlns:a16="http://schemas.microsoft.com/office/drawing/2014/main" id="{B5903CD8-C426-DD58-4C62-F5EF36B1D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62" y="1621733"/>
            <a:ext cx="11180952" cy="4190476"/>
          </a:xfrm>
          <a:prstGeom prst="rect">
            <a:avLst/>
          </a:prstGeom>
        </p:spPr>
      </p:pic>
      <p:grpSp>
        <p:nvGrpSpPr>
          <p:cNvPr id="2" name="组合 1">
            <a:extLst>
              <a:ext uri="{FF2B5EF4-FFF2-40B4-BE49-F238E27FC236}">
                <a16:creationId xmlns:a16="http://schemas.microsoft.com/office/drawing/2014/main" id="{8C376392-C60B-482F-C789-03716D5E9E7B}"/>
              </a:ext>
            </a:extLst>
          </p:cNvPr>
          <p:cNvGrpSpPr/>
          <p:nvPr/>
        </p:nvGrpSpPr>
        <p:grpSpPr>
          <a:xfrm>
            <a:off x="959551" y="340946"/>
            <a:ext cx="5105087" cy="963734"/>
            <a:chOff x="657210" y="372731"/>
            <a:chExt cx="5105087" cy="963734"/>
          </a:xfrm>
        </p:grpSpPr>
        <p:sp>
          <p:nvSpPr>
            <p:cNvPr id="4" name="文本框 3">
              <a:extLst>
                <a:ext uri="{FF2B5EF4-FFF2-40B4-BE49-F238E27FC236}">
                  <a16:creationId xmlns:a16="http://schemas.microsoft.com/office/drawing/2014/main" id="{78FFBC9F-123F-DA9A-0166-56E45F53C776}"/>
                </a:ext>
              </a:extLst>
            </p:cNvPr>
            <p:cNvSpPr txBox="1"/>
            <p:nvPr/>
          </p:nvSpPr>
          <p:spPr>
            <a:xfrm>
              <a:off x="657211" y="372731"/>
              <a:ext cx="2287806"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Derivation</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8" name="文本框 7">
              <a:extLst>
                <a:ext uri="{FF2B5EF4-FFF2-40B4-BE49-F238E27FC236}">
                  <a16:creationId xmlns:a16="http://schemas.microsoft.com/office/drawing/2014/main" id="{5A4AE49C-46D7-AD3D-CC8C-57B20D87C5D0}"/>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Augment - Prune -</a:t>
              </a:r>
              <a:r>
                <a:rPr lang="zh-CN" altLang="en-US"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 </a:t>
              </a:r>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Select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Tree>
    <p:extLst>
      <p:ext uri="{BB962C8B-B14F-4D97-AF65-F5344CB8AC3E}">
        <p14:creationId xmlns:p14="http://schemas.microsoft.com/office/powerpoint/2010/main" val="1939756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C766-664C-7BA9-A2B3-D9B8C5BF577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38BCC97E-C1AA-7F9A-F177-4A4981A85F9B}"/>
              </a:ext>
            </a:extLst>
          </p:cNvPr>
          <p:cNvGrpSpPr/>
          <p:nvPr/>
        </p:nvGrpSpPr>
        <p:grpSpPr>
          <a:xfrm>
            <a:off x="959551" y="340946"/>
            <a:ext cx="7028224" cy="963734"/>
            <a:chOff x="657210" y="372731"/>
            <a:chExt cx="5105087" cy="963734"/>
          </a:xfrm>
        </p:grpSpPr>
        <p:sp>
          <p:nvSpPr>
            <p:cNvPr id="3" name="文本框 2">
              <a:extLst>
                <a:ext uri="{FF2B5EF4-FFF2-40B4-BE49-F238E27FC236}">
                  <a16:creationId xmlns:a16="http://schemas.microsoft.com/office/drawing/2014/main" id="{46F9B2FF-2605-255F-30A0-9820DAA61530}"/>
                </a:ext>
              </a:extLst>
            </p:cNvPr>
            <p:cNvSpPr txBox="1"/>
            <p:nvPr/>
          </p:nvSpPr>
          <p:spPr>
            <a:xfrm>
              <a:off x="657211" y="372731"/>
              <a:ext cx="2360416"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Generated </a:t>
              </a:r>
              <a:r>
                <a:rPr lang="en-US" altLang="zh-CN" sz="3600" b="1" dirty="0" err="1">
                  <a:latin typeface="Times New Roman" panose="02020603050405020304" pitchFamily="18" charset="0"/>
                  <a:ea typeface="FZCuHeiSongS-B-GB"/>
                  <a:cs typeface="Times New Roman" panose="02020603050405020304" pitchFamily="18" charset="0"/>
                </a:rPr>
                <a:t>CoT</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6" name="文本框 5">
              <a:extLst>
                <a:ext uri="{FF2B5EF4-FFF2-40B4-BE49-F238E27FC236}">
                  <a16:creationId xmlns:a16="http://schemas.microsoft.com/office/drawing/2014/main" id="{62851CD7-BB9A-2284-D71A-A211C3BB0690}"/>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Augment - Prune </a:t>
              </a:r>
              <a:r>
                <a:rPr lang="zh-CN" altLang="en-US"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t>
              </a:r>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 Two exemplars in the pool </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
        <p:nvSpPr>
          <p:cNvPr id="5" name="矩形 4">
            <a:extLst>
              <a:ext uri="{FF2B5EF4-FFF2-40B4-BE49-F238E27FC236}">
                <a16:creationId xmlns:a16="http://schemas.microsoft.com/office/drawing/2014/main" id="{B296C267-138E-078C-70F0-82996E624992}"/>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5BCD6F83-1A9F-67F9-273D-C76A1A34B520}"/>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F95F1E8D-9401-B3E4-2838-8C608CB495D4}"/>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4" name="文本框 3">
            <a:extLst>
              <a:ext uri="{FF2B5EF4-FFF2-40B4-BE49-F238E27FC236}">
                <a16:creationId xmlns:a16="http://schemas.microsoft.com/office/drawing/2014/main" id="{EBE32A55-14CB-3919-9F76-BB5C3416C6DA}"/>
              </a:ext>
            </a:extLst>
          </p:cNvPr>
          <p:cNvSpPr txBox="1"/>
          <p:nvPr/>
        </p:nvSpPr>
        <p:spPr>
          <a:xfrm>
            <a:off x="463949" y="1516587"/>
            <a:ext cx="5021158" cy="4402231"/>
          </a:xfrm>
          <a:prstGeom prst="rect">
            <a:avLst/>
          </a:prstGeom>
          <a:noFill/>
          <a:ln>
            <a:solidFill>
              <a:schemeClr val="tx1"/>
            </a:solidFill>
          </a:ln>
        </p:spPr>
        <p:txBody>
          <a:bodyPr wrap="square">
            <a:spAutoFit/>
          </a:bodyPr>
          <a:lstStyle/>
          <a:p>
            <a:pPr>
              <a:lnSpc>
                <a:spcPts val="3075"/>
              </a:lnSpc>
            </a:pPr>
            <a:r>
              <a:rPr lang="en-US" altLang="zh-CN" sz="1100" b="0" dirty="0">
                <a:effectLst/>
                <a:latin typeface="Consolas" panose="020B0609020204030204" pitchFamily="49" charset="0"/>
              </a:rPr>
              <a:t>  {</a:t>
            </a:r>
          </a:p>
          <a:p>
            <a:pPr>
              <a:lnSpc>
                <a:spcPts val="3075"/>
              </a:lnSpc>
            </a:pPr>
            <a:r>
              <a:rPr lang="en-US" altLang="zh-CN" sz="1100" b="0" dirty="0">
                <a:effectLst/>
                <a:latin typeface="Consolas" panose="020B0609020204030204" pitchFamily="49" charset="0"/>
              </a:rPr>
              <a:t>    "Question": "Natalia sold clips to 48 of her friends in April, and then she sold half as many clips in May. How many clips did Natalia sell altogether in April and May?",</a:t>
            </a:r>
          </a:p>
          <a:p>
            <a:pPr>
              <a:lnSpc>
                <a:spcPts val="3075"/>
              </a:lnSpc>
            </a:pPr>
            <a:r>
              <a:rPr lang="en-US" altLang="zh-CN" sz="1100" b="0" dirty="0">
                <a:effectLst/>
                <a:latin typeface="Consolas" panose="020B0609020204030204" pitchFamily="49" charset="0"/>
              </a:rPr>
              <a:t>    "Rationale": "Natalia sold 48 clips in April. In May, she sold half as many, which is 48 / 2 = 24 clips. To find the total number of clips sold in April and May, we add the two amounts together: 48 + 24 = 72 clips.",</a:t>
            </a:r>
          </a:p>
          <a:p>
            <a:pPr>
              <a:lnSpc>
                <a:spcPts val="3075"/>
              </a:lnSpc>
            </a:pPr>
            <a:r>
              <a:rPr lang="en-US" altLang="zh-CN" sz="1100" b="0" dirty="0">
                <a:effectLst/>
                <a:latin typeface="Consolas" panose="020B0609020204030204" pitchFamily="49" charset="0"/>
              </a:rPr>
              <a:t>    "Answer": "The answer is 72.",</a:t>
            </a:r>
          </a:p>
          <a:p>
            <a:pPr>
              <a:lnSpc>
                <a:spcPts val="3075"/>
              </a:lnSpc>
            </a:pPr>
            <a:r>
              <a:rPr lang="en-US" altLang="zh-CN" sz="1100" b="0" dirty="0">
                <a:effectLst/>
                <a:latin typeface="Consolas" panose="020B0609020204030204" pitchFamily="49" charset="0"/>
              </a:rPr>
              <a:t>    "</a:t>
            </a:r>
            <a:r>
              <a:rPr lang="en-US" altLang="zh-CN" sz="1100" b="0" dirty="0" err="1">
                <a:effectLst/>
                <a:latin typeface="Consolas" panose="020B0609020204030204" pitchFamily="49" charset="0"/>
              </a:rPr>
              <a:t>Ground_truth</a:t>
            </a:r>
            <a:r>
              <a:rPr lang="en-US" altLang="zh-CN" sz="1100" b="0" dirty="0">
                <a:effectLst/>
                <a:latin typeface="Consolas" panose="020B0609020204030204" pitchFamily="49" charset="0"/>
              </a:rPr>
              <a:t>": "72"</a:t>
            </a:r>
          </a:p>
          <a:p>
            <a:pPr>
              <a:lnSpc>
                <a:spcPts val="3075"/>
              </a:lnSpc>
            </a:pPr>
            <a:r>
              <a:rPr lang="en-US" altLang="zh-CN" sz="1100" b="0" dirty="0">
                <a:effectLst/>
                <a:latin typeface="Consolas" panose="020B0609020204030204" pitchFamily="49" charset="0"/>
              </a:rPr>
              <a:t>  }</a:t>
            </a:r>
          </a:p>
        </p:txBody>
      </p:sp>
      <p:sp>
        <p:nvSpPr>
          <p:cNvPr id="9" name="文本框 8">
            <a:extLst>
              <a:ext uri="{FF2B5EF4-FFF2-40B4-BE49-F238E27FC236}">
                <a16:creationId xmlns:a16="http://schemas.microsoft.com/office/drawing/2014/main" id="{B5E1965D-E14B-749C-9575-B5634BAD107D}"/>
              </a:ext>
            </a:extLst>
          </p:cNvPr>
          <p:cNvSpPr txBox="1"/>
          <p:nvPr/>
        </p:nvSpPr>
        <p:spPr>
          <a:xfrm>
            <a:off x="5701034" y="1511804"/>
            <a:ext cx="6106076" cy="4402231"/>
          </a:xfrm>
          <a:prstGeom prst="rect">
            <a:avLst/>
          </a:prstGeom>
          <a:noFill/>
          <a:ln>
            <a:solidFill>
              <a:schemeClr val="tx1"/>
            </a:solidFill>
          </a:ln>
        </p:spPr>
        <p:txBody>
          <a:bodyPr wrap="square">
            <a:spAutoFit/>
          </a:bodyPr>
          <a:lstStyle>
            <a:lvl1pPr>
              <a:lnSpc>
                <a:spcPts val="3075"/>
              </a:lnSpc>
              <a:defRPr sz="1100" b="0">
                <a:effectLst/>
                <a:latin typeface="Consolas" panose="020B0609020204030204" pitchFamily="49" charset="0"/>
              </a:defRPr>
            </a:lvl1pPr>
          </a:lstStyle>
          <a:p>
            <a:r>
              <a:rPr lang="en-US" altLang="zh-CN" dirty="0"/>
              <a:t>  {</a:t>
            </a:r>
          </a:p>
          <a:p>
            <a:r>
              <a:rPr lang="en-US" altLang="zh-CN" dirty="0"/>
              <a:t>    "Question": "Weng earns $12 an hour for babysitting. Yesterday, she just did 50 minutes of babysitting. How much did she earn?",</a:t>
            </a:r>
          </a:p>
          <a:p>
            <a:r>
              <a:rPr lang="en-US" altLang="zh-CN" dirty="0"/>
              <a:t>    "Rationale": "First, we need to convert the 50 minutes into hours since Weng earns by the hour. There are 60 minutes in an hour, so 50 minutes is equivalent to 50/60 = 5/6 hours. Now, we can calculate her earnings: $12 per hour * (5/6) hours = $10. Weng earned $10 for 50 minutes of babysitting.",</a:t>
            </a:r>
          </a:p>
          <a:p>
            <a:r>
              <a:rPr lang="en-US" altLang="zh-CN" dirty="0"/>
              <a:t>    "Answer": "The answer is 10.",</a:t>
            </a:r>
          </a:p>
          <a:p>
            <a:r>
              <a:rPr lang="en-US" altLang="zh-CN" dirty="0"/>
              <a:t>    "</a:t>
            </a:r>
            <a:r>
              <a:rPr lang="en-US" altLang="zh-CN" dirty="0" err="1"/>
              <a:t>Ground_truth</a:t>
            </a:r>
            <a:r>
              <a:rPr lang="en-US" altLang="zh-CN" dirty="0"/>
              <a:t>": "10"</a:t>
            </a:r>
          </a:p>
          <a:p>
            <a:r>
              <a:rPr lang="en-US" altLang="zh-CN" dirty="0"/>
              <a:t>  }</a:t>
            </a:r>
          </a:p>
          <a:p>
            <a:endParaRPr lang="en-US" altLang="zh-CN" dirty="0"/>
          </a:p>
        </p:txBody>
      </p:sp>
    </p:spTree>
    <p:extLst>
      <p:ext uri="{BB962C8B-B14F-4D97-AF65-F5344CB8AC3E}">
        <p14:creationId xmlns:p14="http://schemas.microsoft.com/office/powerpoint/2010/main" val="1074258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8AFF4-6A81-355E-B2B6-5EC670CA704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284C0E92-61D0-A280-D7B9-0484A9B705D0}"/>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7A495F5E-F719-F7CF-F0E1-92209CA6CF7B}"/>
                </a:ext>
              </a:extLst>
            </p:cNvPr>
            <p:cNvSpPr txBox="1"/>
            <p:nvPr/>
          </p:nvSpPr>
          <p:spPr>
            <a:xfrm>
              <a:off x="657211" y="372731"/>
              <a:ext cx="1894493"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Training</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6" name="文本框 5">
              <a:extLst>
                <a:ext uri="{FF2B5EF4-FFF2-40B4-BE49-F238E27FC236}">
                  <a16:creationId xmlns:a16="http://schemas.microsoft.com/office/drawing/2014/main" id="{AC3C0AB8-CB6D-0ED1-B352-7B5B3559B596}"/>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Select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
        <p:nvSpPr>
          <p:cNvPr id="5" name="矩形 4">
            <a:extLst>
              <a:ext uri="{FF2B5EF4-FFF2-40B4-BE49-F238E27FC236}">
                <a16:creationId xmlns:a16="http://schemas.microsoft.com/office/drawing/2014/main" id="{C3158A49-940B-FFE1-3A74-F1BCC50F089D}"/>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AE784DD5-A07C-B3AF-6C89-396ECFCE3C8E}"/>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86A99E12-26D4-D2C2-DC85-67C91EA95C09}"/>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8" name="图片 7">
            <a:extLst>
              <a:ext uri="{FF2B5EF4-FFF2-40B4-BE49-F238E27FC236}">
                <a16:creationId xmlns:a16="http://schemas.microsoft.com/office/drawing/2014/main" id="{3361F275-9245-8A03-73AB-A3975C183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73" y="1468610"/>
            <a:ext cx="5852172" cy="4389129"/>
          </a:xfrm>
          <a:prstGeom prst="rect">
            <a:avLst/>
          </a:prstGeom>
        </p:spPr>
      </p:pic>
      <p:pic>
        <p:nvPicPr>
          <p:cNvPr id="10" name="图片 9">
            <a:extLst>
              <a:ext uri="{FF2B5EF4-FFF2-40B4-BE49-F238E27FC236}">
                <a16:creationId xmlns:a16="http://schemas.microsoft.com/office/drawing/2014/main" id="{95488EBF-B03F-409E-7FBC-0C4B61A36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4638" y="1468609"/>
            <a:ext cx="5852172" cy="4389129"/>
          </a:xfrm>
          <a:prstGeom prst="rect">
            <a:avLst/>
          </a:prstGeom>
        </p:spPr>
      </p:pic>
    </p:spTree>
    <p:extLst>
      <p:ext uri="{BB962C8B-B14F-4D97-AF65-F5344CB8AC3E}">
        <p14:creationId xmlns:p14="http://schemas.microsoft.com/office/powerpoint/2010/main" val="20454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7A770-3817-C2CA-3CAA-3FF41258866B}"/>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0ECE0251-E797-D7F6-64D6-24394F2F8805}"/>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076A73C2-B9AA-3EDF-08F4-F2C74D1C294B}"/>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E55C5829-EE1B-B876-3364-8617EE56BA55}"/>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4" name="图片 3">
            <a:extLst>
              <a:ext uri="{FF2B5EF4-FFF2-40B4-BE49-F238E27FC236}">
                <a16:creationId xmlns:a16="http://schemas.microsoft.com/office/drawing/2014/main" id="{C5410399-D491-0EFD-6E38-437C11B73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28" y="1531232"/>
            <a:ext cx="5852172" cy="4389129"/>
          </a:xfrm>
          <a:prstGeom prst="rect">
            <a:avLst/>
          </a:prstGeom>
        </p:spPr>
      </p:pic>
      <p:pic>
        <p:nvPicPr>
          <p:cNvPr id="9" name="图片 8">
            <a:extLst>
              <a:ext uri="{FF2B5EF4-FFF2-40B4-BE49-F238E27FC236}">
                <a16:creationId xmlns:a16="http://schemas.microsoft.com/office/drawing/2014/main" id="{8283DBCB-8516-1C16-FB43-F0D12A95E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531231"/>
            <a:ext cx="5852172" cy="4389129"/>
          </a:xfrm>
          <a:prstGeom prst="rect">
            <a:avLst/>
          </a:prstGeom>
        </p:spPr>
      </p:pic>
      <p:grpSp>
        <p:nvGrpSpPr>
          <p:cNvPr id="2" name="组合 1">
            <a:extLst>
              <a:ext uri="{FF2B5EF4-FFF2-40B4-BE49-F238E27FC236}">
                <a16:creationId xmlns:a16="http://schemas.microsoft.com/office/drawing/2014/main" id="{B99B4841-32C6-0B30-E9D1-E136F721132A}"/>
              </a:ext>
            </a:extLst>
          </p:cNvPr>
          <p:cNvGrpSpPr/>
          <p:nvPr/>
        </p:nvGrpSpPr>
        <p:grpSpPr>
          <a:xfrm>
            <a:off x="959551" y="340946"/>
            <a:ext cx="5105087" cy="963734"/>
            <a:chOff x="657210" y="372731"/>
            <a:chExt cx="5105087" cy="963734"/>
          </a:xfrm>
        </p:grpSpPr>
        <p:sp>
          <p:nvSpPr>
            <p:cNvPr id="8" name="文本框 7">
              <a:extLst>
                <a:ext uri="{FF2B5EF4-FFF2-40B4-BE49-F238E27FC236}">
                  <a16:creationId xmlns:a16="http://schemas.microsoft.com/office/drawing/2014/main" id="{74D4671D-7211-F594-D0B4-51852FC8C707}"/>
                </a:ext>
              </a:extLst>
            </p:cNvPr>
            <p:cNvSpPr txBox="1"/>
            <p:nvPr/>
          </p:nvSpPr>
          <p:spPr>
            <a:xfrm>
              <a:off x="657211" y="372731"/>
              <a:ext cx="1894493"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Training</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10" name="文本框 9">
              <a:extLst>
                <a:ext uri="{FF2B5EF4-FFF2-40B4-BE49-F238E27FC236}">
                  <a16:creationId xmlns:a16="http://schemas.microsoft.com/office/drawing/2014/main" id="{3EF552B9-9912-D3C7-59B5-5C4CE1840104}"/>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Select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Tree>
    <p:extLst>
      <p:ext uri="{BB962C8B-B14F-4D97-AF65-F5344CB8AC3E}">
        <p14:creationId xmlns:p14="http://schemas.microsoft.com/office/powerpoint/2010/main" val="957312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EF15C-171C-1194-A2F2-BBB6DB892ABD}"/>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F9982CB1-E027-6877-CA5F-888E26D453A5}"/>
              </a:ext>
            </a:extLst>
          </p:cNvPr>
          <p:cNvGrpSpPr/>
          <p:nvPr/>
        </p:nvGrpSpPr>
        <p:grpSpPr>
          <a:xfrm>
            <a:off x="959551" y="340946"/>
            <a:ext cx="5105087" cy="963734"/>
            <a:chOff x="657210" y="372731"/>
            <a:chExt cx="5105087" cy="963734"/>
          </a:xfrm>
        </p:grpSpPr>
        <p:sp>
          <p:nvSpPr>
            <p:cNvPr id="3" name="文本框 2">
              <a:extLst>
                <a:ext uri="{FF2B5EF4-FFF2-40B4-BE49-F238E27FC236}">
                  <a16:creationId xmlns:a16="http://schemas.microsoft.com/office/drawing/2014/main" id="{90C6C8E3-F5D7-BE7F-0E51-1F826F942B2E}"/>
                </a:ext>
              </a:extLst>
            </p:cNvPr>
            <p:cNvSpPr txBox="1"/>
            <p:nvPr/>
          </p:nvSpPr>
          <p:spPr>
            <a:xfrm>
              <a:off x="657211" y="372731"/>
              <a:ext cx="2446182"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Final probs</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6" name="文本框 5">
              <a:extLst>
                <a:ext uri="{FF2B5EF4-FFF2-40B4-BE49-F238E27FC236}">
                  <a16:creationId xmlns:a16="http://schemas.microsoft.com/office/drawing/2014/main" id="{DC5F269F-069D-0439-027A-DE53D82AFB2E}"/>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Select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
        <p:nvSpPr>
          <p:cNvPr id="5" name="矩形 4">
            <a:extLst>
              <a:ext uri="{FF2B5EF4-FFF2-40B4-BE49-F238E27FC236}">
                <a16:creationId xmlns:a16="http://schemas.microsoft.com/office/drawing/2014/main" id="{7521291A-8046-BDC7-D956-5EAF6277DB8E}"/>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CC21BA02-E942-E4F9-8CB4-B490F1837668}"/>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86F4F722-5550-A6CB-404A-26BDBE0A01EC}"/>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8" name="图片 7">
            <a:extLst>
              <a:ext uri="{FF2B5EF4-FFF2-40B4-BE49-F238E27FC236}">
                <a16:creationId xmlns:a16="http://schemas.microsoft.com/office/drawing/2014/main" id="{82E42273-0BBA-77D1-7757-D1DE275BD703}"/>
              </a:ext>
            </a:extLst>
          </p:cNvPr>
          <p:cNvPicPr>
            <a:picLocks noChangeAspect="1"/>
          </p:cNvPicPr>
          <p:nvPr/>
        </p:nvPicPr>
        <p:blipFill>
          <a:blip r:embed="rId4">
            <a:extLst>
              <a:ext uri="{28A0092B-C50C-407E-A947-70E740481C1C}">
                <a14:useLocalDpi xmlns:a14="http://schemas.microsoft.com/office/drawing/2010/main" val="0"/>
              </a:ext>
            </a:extLst>
          </a:blip>
          <a:srcRect b="50282"/>
          <a:stretch/>
        </p:blipFill>
        <p:spPr>
          <a:xfrm>
            <a:off x="857181" y="1351086"/>
            <a:ext cx="4813850" cy="4786674"/>
          </a:xfrm>
          <a:prstGeom prst="rect">
            <a:avLst/>
          </a:prstGeom>
        </p:spPr>
      </p:pic>
      <p:pic>
        <p:nvPicPr>
          <p:cNvPr id="11" name="图片 10">
            <a:extLst>
              <a:ext uri="{FF2B5EF4-FFF2-40B4-BE49-F238E27FC236}">
                <a16:creationId xmlns:a16="http://schemas.microsoft.com/office/drawing/2014/main" id="{75C2805E-6B24-4BED-F355-D6EA0D32BFDB}"/>
              </a:ext>
            </a:extLst>
          </p:cNvPr>
          <p:cNvPicPr>
            <a:picLocks noChangeAspect="1"/>
          </p:cNvPicPr>
          <p:nvPr/>
        </p:nvPicPr>
        <p:blipFill>
          <a:blip r:embed="rId4">
            <a:extLst>
              <a:ext uri="{28A0092B-C50C-407E-A947-70E740481C1C}">
                <a14:useLocalDpi xmlns:a14="http://schemas.microsoft.com/office/drawing/2010/main" val="0"/>
              </a:ext>
            </a:extLst>
          </a:blip>
          <a:srcRect t="49697"/>
          <a:stretch/>
        </p:blipFill>
        <p:spPr>
          <a:xfrm>
            <a:off x="6229733" y="1201367"/>
            <a:ext cx="5105086" cy="5136026"/>
          </a:xfrm>
          <a:prstGeom prst="rect">
            <a:avLst/>
          </a:prstGeom>
        </p:spPr>
      </p:pic>
    </p:spTree>
    <p:extLst>
      <p:ext uri="{BB962C8B-B14F-4D97-AF65-F5344CB8AC3E}">
        <p14:creationId xmlns:p14="http://schemas.microsoft.com/office/powerpoint/2010/main" val="84393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B7590-D521-04B8-20C5-A2BD3E68582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D20B1DDC-6E20-AFE8-E62E-EEB043E45781}"/>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BB0C3F57-C9A5-1182-DC60-A1892C2A8F35}"/>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F48A50F7-2F34-47E0-E00E-BFFBD4F9B98E}"/>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2" name="图片 1">
            <a:extLst>
              <a:ext uri="{FF2B5EF4-FFF2-40B4-BE49-F238E27FC236}">
                <a16:creationId xmlns:a16="http://schemas.microsoft.com/office/drawing/2014/main" id="{ADC52563-93CA-3024-9E15-5147DF0346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247" y="462703"/>
            <a:ext cx="3099954" cy="6199907"/>
          </a:xfrm>
          <a:prstGeom prst="rect">
            <a:avLst/>
          </a:prstGeom>
        </p:spPr>
      </p:pic>
      <p:grpSp>
        <p:nvGrpSpPr>
          <p:cNvPr id="4" name="组合 3">
            <a:extLst>
              <a:ext uri="{FF2B5EF4-FFF2-40B4-BE49-F238E27FC236}">
                <a16:creationId xmlns:a16="http://schemas.microsoft.com/office/drawing/2014/main" id="{5F283F40-DF2C-F898-BDF6-FBAE3A55CCCD}"/>
              </a:ext>
            </a:extLst>
          </p:cNvPr>
          <p:cNvGrpSpPr/>
          <p:nvPr/>
        </p:nvGrpSpPr>
        <p:grpSpPr>
          <a:xfrm>
            <a:off x="959551" y="340946"/>
            <a:ext cx="5105087" cy="963734"/>
            <a:chOff x="657210" y="372731"/>
            <a:chExt cx="5105087" cy="963734"/>
          </a:xfrm>
        </p:grpSpPr>
        <p:sp>
          <p:nvSpPr>
            <p:cNvPr id="8" name="文本框 7">
              <a:extLst>
                <a:ext uri="{FF2B5EF4-FFF2-40B4-BE49-F238E27FC236}">
                  <a16:creationId xmlns:a16="http://schemas.microsoft.com/office/drawing/2014/main" id="{D5241F92-BFB8-56B3-B257-B9B129526A36}"/>
                </a:ext>
              </a:extLst>
            </p:cNvPr>
            <p:cNvSpPr txBox="1"/>
            <p:nvPr/>
          </p:nvSpPr>
          <p:spPr>
            <a:xfrm>
              <a:off x="657211" y="372731"/>
              <a:ext cx="2446182"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Final probs</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9" name="文本框 8">
              <a:extLst>
                <a:ext uri="{FF2B5EF4-FFF2-40B4-BE49-F238E27FC236}">
                  <a16:creationId xmlns:a16="http://schemas.microsoft.com/office/drawing/2014/main" id="{06D09D3B-215D-4841-79F8-08F05BC2B823}"/>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Select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Tree>
    <p:extLst>
      <p:ext uri="{BB962C8B-B14F-4D97-AF65-F5344CB8AC3E}">
        <p14:creationId xmlns:p14="http://schemas.microsoft.com/office/powerpoint/2010/main" val="200431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9B599-1EDE-A33E-DC8A-6E7C639C9C25}"/>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48A14DF4-51B2-4F2E-FEE0-8D66138A65C2}"/>
              </a:ext>
            </a:extLst>
          </p:cNvPr>
          <p:cNvGrpSpPr/>
          <p:nvPr/>
        </p:nvGrpSpPr>
        <p:grpSpPr>
          <a:xfrm>
            <a:off x="959551" y="340946"/>
            <a:ext cx="6877084" cy="963734"/>
            <a:chOff x="657210" y="372731"/>
            <a:chExt cx="5105087" cy="963734"/>
          </a:xfrm>
        </p:grpSpPr>
        <p:sp>
          <p:nvSpPr>
            <p:cNvPr id="3" name="文本框 2">
              <a:extLst>
                <a:ext uri="{FF2B5EF4-FFF2-40B4-BE49-F238E27FC236}">
                  <a16:creationId xmlns:a16="http://schemas.microsoft.com/office/drawing/2014/main" id="{607FBA4E-2EF9-ABE8-11C9-F1367080EE1A}"/>
                </a:ext>
              </a:extLst>
            </p:cNvPr>
            <p:cNvSpPr txBox="1"/>
            <p:nvPr/>
          </p:nvSpPr>
          <p:spPr>
            <a:xfrm>
              <a:off x="657211" y="372731"/>
              <a:ext cx="1736393"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Evaluation</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6" name="文本框 5">
              <a:extLst>
                <a:ext uri="{FF2B5EF4-FFF2-40B4-BE49-F238E27FC236}">
                  <a16:creationId xmlns:a16="http://schemas.microsoft.com/office/drawing/2014/main" id="{854F9196-4D3A-CA6F-10BF-30F88C11CDBC}"/>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Do permutations influence the performance?</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
        <p:nvSpPr>
          <p:cNvPr id="5" name="矩形 4">
            <a:extLst>
              <a:ext uri="{FF2B5EF4-FFF2-40B4-BE49-F238E27FC236}">
                <a16:creationId xmlns:a16="http://schemas.microsoft.com/office/drawing/2014/main" id="{6DC9DA93-0345-8716-528E-5EE8A28FB41B}"/>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37D66CEF-203E-F7B1-FA38-C14F1E943378}"/>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CAE8D539-F2D8-1803-BF19-047176C2D627}"/>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9" name="图片 8">
            <a:extLst>
              <a:ext uri="{FF2B5EF4-FFF2-40B4-BE49-F238E27FC236}">
                <a16:creationId xmlns:a16="http://schemas.microsoft.com/office/drawing/2014/main" id="{1C3BB80A-E85F-F581-557A-1BFA1215B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716" y="1429621"/>
            <a:ext cx="7209524" cy="4523809"/>
          </a:xfrm>
          <a:prstGeom prst="rect">
            <a:avLst/>
          </a:prstGeom>
        </p:spPr>
      </p:pic>
    </p:spTree>
    <p:extLst>
      <p:ext uri="{BB962C8B-B14F-4D97-AF65-F5344CB8AC3E}">
        <p14:creationId xmlns:p14="http://schemas.microsoft.com/office/powerpoint/2010/main" val="3771975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A03DD-17D6-7B47-75F6-F4A8377E054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1C62443-94B2-F62B-AB19-D28602692967}"/>
              </a:ext>
            </a:extLst>
          </p:cNvPr>
          <p:cNvSpPr txBox="1"/>
          <p:nvPr/>
        </p:nvSpPr>
        <p:spPr>
          <a:xfrm>
            <a:off x="959552" y="462703"/>
            <a:ext cx="2364750"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Motivation</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B3728CE2-8DF2-3768-25E4-9DF8FA5482A7}"/>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E898FDC3-EB70-7602-2243-7FF3E4E0FF4C}"/>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4645B1F2-8372-CF9B-E79E-814B6CB5E7F5}"/>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a:extLst>
              <a:ext uri="{FF2B5EF4-FFF2-40B4-BE49-F238E27FC236}">
                <a16:creationId xmlns:a16="http://schemas.microsoft.com/office/drawing/2014/main" id="{D1B0CCB7-58A8-7CE4-39FF-FB7435BE1509}"/>
              </a:ext>
            </a:extLst>
          </p:cNvPr>
          <p:cNvSpPr txBox="1"/>
          <p:nvPr/>
        </p:nvSpPr>
        <p:spPr>
          <a:xfrm>
            <a:off x="4396698" y="1641100"/>
            <a:ext cx="3398603" cy="742511"/>
          </a:xfrm>
          <a:prstGeom prst="rect">
            <a:avLst/>
          </a:prstGeom>
          <a:noFill/>
        </p:spPr>
        <p:txBody>
          <a:bodyPr wrap="square" rtlCol="0">
            <a:spAutoFit/>
          </a:bodyPr>
          <a:lstStyle/>
          <a:p>
            <a:pPr>
              <a:lnSpc>
                <a:spcPct val="150000"/>
              </a:lnSpc>
            </a:pPr>
            <a:r>
              <a:rPr lang="en-US" altLang="zh-CN" sz="3200" b="0" i="0" dirty="0">
                <a:solidFill>
                  <a:srgbClr val="1A2029"/>
                </a:solidFill>
                <a:effectLst/>
                <a:latin typeface="Cambria Math" panose="02040503050406030204" pitchFamily="18" charset="0"/>
                <a:ea typeface="Cambria Math" panose="02040503050406030204" pitchFamily="18" charset="0"/>
                <a:cs typeface="Times New Roman" panose="02020603050405020304" pitchFamily="18" charset="0"/>
              </a:rPr>
              <a:t>Why Auto Prompt?</a:t>
            </a:r>
          </a:p>
        </p:txBody>
      </p:sp>
      <p:sp>
        <p:nvSpPr>
          <p:cNvPr id="7" name="文本框 6">
            <a:extLst>
              <a:ext uri="{FF2B5EF4-FFF2-40B4-BE49-F238E27FC236}">
                <a16:creationId xmlns:a16="http://schemas.microsoft.com/office/drawing/2014/main" id="{779F73AD-C2CD-B257-02E2-EE552ECFA95C}"/>
              </a:ext>
            </a:extLst>
          </p:cNvPr>
          <p:cNvSpPr txBox="1"/>
          <p:nvPr/>
        </p:nvSpPr>
        <p:spPr>
          <a:xfrm>
            <a:off x="1541259" y="2743255"/>
            <a:ext cx="2978189" cy="958596"/>
          </a:xfrm>
          <a:prstGeom prst="rect">
            <a:avLst/>
          </a:prstGeom>
          <a:noFill/>
        </p:spPr>
        <p:txBody>
          <a:bodyPr wrap="square">
            <a:spAutoFit/>
          </a:bodyPr>
          <a:lstStyle/>
          <a:p>
            <a:pPr algn="ctr">
              <a:lnSpc>
                <a:spcPct val="150000"/>
              </a:lnSpc>
            </a:pPr>
            <a:r>
              <a:rPr lang="en-US" altLang="zh-CN" sz="2000" dirty="0">
                <a:solidFill>
                  <a:srgbClr val="191B1F"/>
                </a:solidFill>
                <a:latin typeface="Cambria" panose="02040503050406030204" pitchFamily="18" charset="0"/>
                <a:ea typeface="Cambria" panose="02040503050406030204" pitchFamily="18" charset="0"/>
              </a:rPr>
              <a:t>“</a:t>
            </a:r>
            <a:r>
              <a:rPr lang="en-US" altLang="zh-CN" sz="2000" b="0" i="0" dirty="0">
                <a:solidFill>
                  <a:srgbClr val="191B1F"/>
                </a:solidFill>
                <a:effectLst/>
                <a:latin typeface="Cambria" panose="02040503050406030204" pitchFamily="18" charset="0"/>
                <a:ea typeface="Cambria" panose="02040503050406030204" pitchFamily="18" charset="0"/>
              </a:rPr>
              <a:t>Let's think step by step.”</a:t>
            </a:r>
          </a:p>
          <a:p>
            <a:pPr algn="ctr">
              <a:lnSpc>
                <a:spcPct val="150000"/>
              </a:lnSpc>
            </a:pPr>
            <a:r>
              <a:rPr lang="en-US" altLang="zh-CN" sz="2000" dirty="0">
                <a:solidFill>
                  <a:srgbClr val="191B1F"/>
                </a:solidFill>
                <a:latin typeface="Cambria" panose="02040503050406030204" pitchFamily="18" charset="0"/>
                <a:ea typeface="Cambria" panose="02040503050406030204" pitchFamily="18" charset="0"/>
              </a:rPr>
              <a:t>(Zero-shot </a:t>
            </a:r>
            <a:r>
              <a:rPr lang="en-US" altLang="zh-CN" sz="2000" dirty="0" err="1">
                <a:solidFill>
                  <a:srgbClr val="191B1F"/>
                </a:solidFill>
                <a:latin typeface="Cambria" panose="02040503050406030204" pitchFamily="18" charset="0"/>
                <a:ea typeface="Cambria" panose="02040503050406030204" pitchFamily="18" charset="0"/>
              </a:rPr>
              <a:t>CoT</a:t>
            </a:r>
            <a:r>
              <a:rPr lang="en-US" altLang="zh-CN" sz="2000" dirty="0">
                <a:solidFill>
                  <a:srgbClr val="191B1F"/>
                </a:solidFill>
                <a:latin typeface="Cambria" panose="02040503050406030204" pitchFamily="18" charset="0"/>
                <a:ea typeface="Cambria" panose="02040503050406030204" pitchFamily="18" charset="0"/>
              </a:rPr>
              <a:t>)</a:t>
            </a:r>
            <a:endParaRPr lang="zh-CN" altLang="en-US" sz="2000" dirty="0">
              <a:latin typeface="Cambria" panose="02040503050406030204" pitchFamily="18" charset="0"/>
            </a:endParaRPr>
          </a:p>
        </p:txBody>
      </p:sp>
      <p:sp>
        <p:nvSpPr>
          <p:cNvPr id="10" name="文本框 9">
            <a:extLst>
              <a:ext uri="{FF2B5EF4-FFF2-40B4-BE49-F238E27FC236}">
                <a16:creationId xmlns:a16="http://schemas.microsoft.com/office/drawing/2014/main" id="{A6A0428A-9810-52F8-14F6-35D858260776}"/>
              </a:ext>
            </a:extLst>
          </p:cNvPr>
          <p:cNvSpPr txBox="1"/>
          <p:nvPr/>
        </p:nvSpPr>
        <p:spPr>
          <a:xfrm>
            <a:off x="4887310" y="2743255"/>
            <a:ext cx="6860214" cy="958596"/>
          </a:xfrm>
          <a:prstGeom prst="rect">
            <a:avLst/>
          </a:prstGeom>
          <a:noFill/>
        </p:spPr>
        <p:txBody>
          <a:bodyPr wrap="square">
            <a:spAutoFit/>
          </a:bodyPr>
          <a:lstStyle>
            <a:defPPr>
              <a:defRPr lang="zh-CN"/>
            </a:defPPr>
            <a:lvl1pPr algn="ctr">
              <a:lnSpc>
                <a:spcPct val="150000"/>
              </a:lnSpc>
              <a:defRPr b="0" i="0">
                <a:solidFill>
                  <a:srgbClr val="191B1F"/>
                </a:solidFill>
                <a:effectLst/>
                <a:latin typeface="Cambria" panose="02040503050406030204" pitchFamily="18" charset="0"/>
                <a:ea typeface="Cambria" panose="02040503050406030204" pitchFamily="18" charset="0"/>
              </a:defRPr>
            </a:lvl1pPr>
          </a:lstStyle>
          <a:p>
            <a:r>
              <a:rPr lang="en-US" altLang="zh-CN" sz="2000" dirty="0"/>
              <a:t>“Take a deep breath and work on this problem step-by-step.”</a:t>
            </a:r>
          </a:p>
          <a:p>
            <a:r>
              <a:rPr lang="en-US" altLang="zh-CN" sz="2000" dirty="0"/>
              <a:t>(OPRO)</a:t>
            </a:r>
            <a:endParaRPr lang="zh-CN" altLang="en-US" sz="2000" dirty="0"/>
          </a:p>
        </p:txBody>
      </p:sp>
      <p:sp>
        <p:nvSpPr>
          <p:cNvPr id="12" name="文本框 11">
            <a:extLst>
              <a:ext uri="{FF2B5EF4-FFF2-40B4-BE49-F238E27FC236}">
                <a16:creationId xmlns:a16="http://schemas.microsoft.com/office/drawing/2014/main" id="{6DF6FB78-4F8D-7521-0EEF-DF4D6636E76B}"/>
              </a:ext>
            </a:extLst>
          </p:cNvPr>
          <p:cNvSpPr txBox="1"/>
          <p:nvPr/>
        </p:nvSpPr>
        <p:spPr>
          <a:xfrm>
            <a:off x="1541259" y="4378203"/>
            <a:ext cx="2978189" cy="400110"/>
          </a:xfrm>
          <a:prstGeom prst="rect">
            <a:avLst/>
          </a:prstGeom>
          <a:noFill/>
        </p:spPr>
        <p:txBody>
          <a:bodyPr wrap="square">
            <a:spAutoFit/>
          </a:bodyPr>
          <a:lstStyle/>
          <a:p>
            <a:r>
              <a:rPr lang="en-US" altLang="zh-CN" sz="2000" b="1" i="0" dirty="0">
                <a:solidFill>
                  <a:srgbClr val="191B1F"/>
                </a:solidFill>
                <a:effectLst/>
                <a:latin typeface="Times New Roman" panose="02020603050405020304" pitchFamily="18" charset="0"/>
                <a:cs typeface="Times New Roman" panose="02020603050405020304" pitchFamily="18" charset="0"/>
              </a:rPr>
              <a:t>GSM8K accuracy</a:t>
            </a:r>
            <a:r>
              <a:rPr lang="en-US" altLang="zh-CN" sz="2000" b="1" dirty="0">
                <a:solidFill>
                  <a:srgbClr val="191B1F"/>
                </a:solidFill>
                <a:latin typeface="Times New Roman" panose="02020603050405020304" pitchFamily="18" charset="0"/>
                <a:cs typeface="Times New Roman" panose="02020603050405020304" pitchFamily="18" charset="0"/>
              </a:rPr>
              <a:t>:</a:t>
            </a:r>
            <a:r>
              <a:rPr lang="zh-CN" altLang="en-US" sz="2000" b="1" dirty="0">
                <a:solidFill>
                  <a:srgbClr val="191B1F"/>
                </a:solidFill>
                <a:latin typeface="Times New Roman" panose="02020603050405020304" pitchFamily="18" charset="0"/>
                <a:cs typeface="Times New Roman" panose="02020603050405020304" pitchFamily="18" charset="0"/>
              </a:rPr>
              <a:t> </a:t>
            </a:r>
            <a:r>
              <a:rPr lang="en-US" altLang="zh-CN" sz="2000" b="1" i="0" dirty="0">
                <a:solidFill>
                  <a:srgbClr val="FF0000"/>
                </a:solidFill>
                <a:effectLst/>
                <a:latin typeface="Times New Roman" panose="02020603050405020304" pitchFamily="18" charset="0"/>
                <a:cs typeface="Times New Roman" panose="02020603050405020304" pitchFamily="18" charset="0"/>
              </a:rPr>
              <a:t>71.8%</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E4B37324-AF56-E99D-B547-5DE67C6B87DD}"/>
              </a:ext>
            </a:extLst>
          </p:cNvPr>
          <p:cNvSpPr txBox="1"/>
          <p:nvPr/>
        </p:nvSpPr>
        <p:spPr>
          <a:xfrm>
            <a:off x="6736163" y="4378203"/>
            <a:ext cx="3162508" cy="400110"/>
          </a:xfrm>
          <a:prstGeom prst="rect">
            <a:avLst/>
          </a:prstGeom>
          <a:noFill/>
        </p:spPr>
        <p:txBody>
          <a:bodyPr wrap="square">
            <a:spAutoFit/>
          </a:bodyPr>
          <a:lstStyle/>
          <a:p>
            <a:r>
              <a:rPr lang="en-US" altLang="zh-CN" sz="2000" b="1" i="0" dirty="0">
                <a:solidFill>
                  <a:srgbClr val="191B1F"/>
                </a:solidFill>
                <a:effectLst/>
                <a:latin typeface="Times New Roman" panose="02020603050405020304" pitchFamily="18" charset="0"/>
                <a:cs typeface="Times New Roman" panose="02020603050405020304" pitchFamily="18" charset="0"/>
              </a:rPr>
              <a:t>GSM8K accuracy</a:t>
            </a:r>
            <a:r>
              <a:rPr lang="en-US" altLang="zh-CN" sz="2000" b="1" dirty="0">
                <a:solidFill>
                  <a:srgbClr val="191B1F"/>
                </a:solidFill>
                <a:latin typeface="Times New Roman" panose="02020603050405020304" pitchFamily="18" charset="0"/>
                <a:cs typeface="Times New Roman" panose="02020603050405020304" pitchFamily="18" charset="0"/>
              </a:rPr>
              <a:t>:</a:t>
            </a:r>
            <a:r>
              <a:rPr lang="zh-CN" altLang="en-US" sz="2000" b="1" dirty="0">
                <a:solidFill>
                  <a:srgbClr val="191B1F"/>
                </a:solidFill>
                <a:latin typeface="Times New Roman" panose="02020603050405020304" pitchFamily="18" charset="0"/>
                <a:cs typeface="Times New Roman" panose="02020603050405020304" pitchFamily="18" charset="0"/>
              </a:rPr>
              <a:t> </a:t>
            </a:r>
            <a:r>
              <a:rPr lang="en-US" altLang="zh-CN" sz="2000" b="1" i="0" dirty="0">
                <a:solidFill>
                  <a:srgbClr val="FF0000"/>
                </a:solidFill>
                <a:effectLst/>
                <a:latin typeface="Times New Roman" panose="02020603050405020304" pitchFamily="18" charset="0"/>
                <a:cs typeface="Times New Roman" panose="02020603050405020304" pitchFamily="18" charset="0"/>
              </a:rPr>
              <a:t>80.2%</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415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D9A07-C064-4203-B0F0-BC93A92274DF}"/>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FF7A44E3-AAE9-8E15-A002-8A92429F700D}"/>
              </a:ext>
            </a:extLst>
          </p:cNvPr>
          <p:cNvGrpSpPr/>
          <p:nvPr/>
        </p:nvGrpSpPr>
        <p:grpSpPr>
          <a:xfrm>
            <a:off x="959551" y="340946"/>
            <a:ext cx="6877084" cy="963734"/>
            <a:chOff x="657210" y="372731"/>
            <a:chExt cx="5105087" cy="963734"/>
          </a:xfrm>
        </p:grpSpPr>
        <p:sp>
          <p:nvSpPr>
            <p:cNvPr id="3" name="文本框 2">
              <a:extLst>
                <a:ext uri="{FF2B5EF4-FFF2-40B4-BE49-F238E27FC236}">
                  <a16:creationId xmlns:a16="http://schemas.microsoft.com/office/drawing/2014/main" id="{A8E57881-9EB5-AAD4-2E92-14E00846ACCC}"/>
                </a:ext>
              </a:extLst>
            </p:cNvPr>
            <p:cNvSpPr txBox="1"/>
            <p:nvPr/>
          </p:nvSpPr>
          <p:spPr>
            <a:xfrm>
              <a:off x="657211" y="372731"/>
              <a:ext cx="1736393"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Evaluation</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6" name="文本框 5">
              <a:extLst>
                <a:ext uri="{FF2B5EF4-FFF2-40B4-BE49-F238E27FC236}">
                  <a16:creationId xmlns:a16="http://schemas.microsoft.com/office/drawing/2014/main" id="{3CDA33EB-59B1-C3F9-E079-4BAC454733DA}"/>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Check the effectiveness of the training process.</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
        <p:nvSpPr>
          <p:cNvPr id="5" name="矩形 4">
            <a:extLst>
              <a:ext uri="{FF2B5EF4-FFF2-40B4-BE49-F238E27FC236}">
                <a16:creationId xmlns:a16="http://schemas.microsoft.com/office/drawing/2014/main" id="{7F5332E3-1AD4-72E8-0385-4742009759AC}"/>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0E500E11-17AB-D0BA-3224-141BD2EE2CDB}"/>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2CB899A9-B762-2C1A-E369-767004D94C66}"/>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8" name="图片 7">
            <a:extLst>
              <a:ext uri="{FF2B5EF4-FFF2-40B4-BE49-F238E27FC236}">
                <a16:creationId xmlns:a16="http://schemas.microsoft.com/office/drawing/2014/main" id="{A5F0EC1D-3432-BE54-6531-C2E76FF4A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6548" y="1665245"/>
            <a:ext cx="8347812" cy="4288185"/>
          </a:xfrm>
          <a:prstGeom prst="rect">
            <a:avLst/>
          </a:prstGeom>
        </p:spPr>
      </p:pic>
    </p:spTree>
    <p:extLst>
      <p:ext uri="{BB962C8B-B14F-4D97-AF65-F5344CB8AC3E}">
        <p14:creationId xmlns:p14="http://schemas.microsoft.com/office/powerpoint/2010/main" val="2122141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5F648-699D-E849-8E9D-41EAB0E482D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FBE4D6E-8FC2-AFDE-1A2E-FF00959B3AD6}"/>
              </a:ext>
            </a:extLst>
          </p:cNvPr>
          <p:cNvGrpSpPr/>
          <p:nvPr/>
        </p:nvGrpSpPr>
        <p:grpSpPr>
          <a:xfrm>
            <a:off x="875731" y="388446"/>
            <a:ext cx="6877084" cy="963734"/>
            <a:chOff x="657210" y="372731"/>
            <a:chExt cx="5105087" cy="963734"/>
          </a:xfrm>
        </p:grpSpPr>
        <p:sp>
          <p:nvSpPr>
            <p:cNvPr id="3" name="文本框 2">
              <a:extLst>
                <a:ext uri="{FF2B5EF4-FFF2-40B4-BE49-F238E27FC236}">
                  <a16:creationId xmlns:a16="http://schemas.microsoft.com/office/drawing/2014/main" id="{19D72EAF-477B-C42F-7C59-D954FDA84434}"/>
                </a:ext>
              </a:extLst>
            </p:cNvPr>
            <p:cNvSpPr txBox="1"/>
            <p:nvPr/>
          </p:nvSpPr>
          <p:spPr>
            <a:xfrm>
              <a:off x="657211" y="372731"/>
              <a:ext cx="2402772"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Report an issue</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6" name="文本框 5">
              <a:extLst>
                <a:ext uri="{FF2B5EF4-FFF2-40B4-BE49-F238E27FC236}">
                  <a16:creationId xmlns:a16="http://schemas.microsoft.com/office/drawing/2014/main" id="{2D82B9D3-2346-65FF-2130-3006B605AE89}"/>
                </a:ext>
              </a:extLst>
            </p:cNvPr>
            <p:cNvSpPr txBox="1"/>
            <p:nvPr/>
          </p:nvSpPr>
          <p:spPr>
            <a:xfrm>
              <a:off x="657210" y="936355"/>
              <a:ext cx="5105087" cy="400110"/>
            </a:xfrm>
            <a:prstGeom prst="rect">
              <a:avLst/>
            </a:prstGeom>
            <a:noFill/>
          </p:spPr>
          <p:txBody>
            <a:bodyPr wrap="square">
              <a:spAutoFit/>
            </a:bodyPr>
            <a:lstStyle/>
            <a:p>
              <a:endParaRPr lang="zh-CN" altLang="zh-CN" sz="2000" b="1"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
        <p:nvSpPr>
          <p:cNvPr id="5" name="矩形 4">
            <a:extLst>
              <a:ext uri="{FF2B5EF4-FFF2-40B4-BE49-F238E27FC236}">
                <a16:creationId xmlns:a16="http://schemas.microsoft.com/office/drawing/2014/main" id="{582AF52A-A864-8883-8CCD-E297B96B119E}"/>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EE5D21E0-DCCF-3C76-6B09-5C9AC636BFE7}"/>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3AAC54B3-CCEA-F63B-B9E9-5249393CC550}"/>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4" name="图片 3">
            <a:extLst>
              <a:ext uri="{FF2B5EF4-FFF2-40B4-BE49-F238E27FC236}">
                <a16:creationId xmlns:a16="http://schemas.microsoft.com/office/drawing/2014/main" id="{2A306A94-F732-1ED1-6813-27B0AB527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28" y="1764991"/>
            <a:ext cx="5647355" cy="4018589"/>
          </a:xfrm>
          <a:prstGeom prst="rect">
            <a:avLst/>
          </a:prstGeom>
        </p:spPr>
      </p:pic>
      <p:pic>
        <p:nvPicPr>
          <p:cNvPr id="10" name="图片 9">
            <a:extLst>
              <a:ext uri="{FF2B5EF4-FFF2-40B4-BE49-F238E27FC236}">
                <a16:creationId xmlns:a16="http://schemas.microsoft.com/office/drawing/2014/main" id="{F0E21680-8D6B-C534-25C6-F9878A2163B7}"/>
              </a:ext>
            </a:extLst>
          </p:cNvPr>
          <p:cNvPicPr>
            <a:picLocks noChangeAspect="1"/>
          </p:cNvPicPr>
          <p:nvPr/>
        </p:nvPicPr>
        <p:blipFill>
          <a:blip r:embed="rId5">
            <a:extLst>
              <a:ext uri="{28A0092B-C50C-407E-A947-70E740481C1C}">
                <a14:useLocalDpi xmlns:a14="http://schemas.microsoft.com/office/drawing/2010/main" val="0"/>
              </a:ext>
            </a:extLst>
          </a:blip>
          <a:srcRect l="6318" t="7584" r="10468"/>
          <a:stretch/>
        </p:blipFill>
        <p:spPr>
          <a:xfrm>
            <a:off x="6024903" y="2572161"/>
            <a:ext cx="5783581" cy="1957518"/>
          </a:xfrm>
          <a:prstGeom prst="rect">
            <a:avLst/>
          </a:prstGeom>
        </p:spPr>
      </p:pic>
    </p:spTree>
    <p:extLst>
      <p:ext uri="{BB962C8B-B14F-4D97-AF65-F5344CB8AC3E}">
        <p14:creationId xmlns:p14="http://schemas.microsoft.com/office/powerpoint/2010/main" val="415399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0BAB4-780C-8255-78D6-7BC6BF6B5DD9}"/>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728A6B1F-6CB2-1F72-3415-B0CE640173A0}"/>
              </a:ext>
            </a:extLst>
          </p:cNvPr>
          <p:cNvGrpSpPr/>
          <p:nvPr/>
        </p:nvGrpSpPr>
        <p:grpSpPr>
          <a:xfrm>
            <a:off x="875731" y="388446"/>
            <a:ext cx="6877084" cy="963734"/>
            <a:chOff x="657210" y="372731"/>
            <a:chExt cx="5105087" cy="963734"/>
          </a:xfrm>
        </p:grpSpPr>
        <p:sp>
          <p:nvSpPr>
            <p:cNvPr id="3" name="文本框 2">
              <a:extLst>
                <a:ext uri="{FF2B5EF4-FFF2-40B4-BE49-F238E27FC236}">
                  <a16:creationId xmlns:a16="http://schemas.microsoft.com/office/drawing/2014/main" id="{B0728076-2B95-5380-6B1C-8452E9EDFA18}"/>
                </a:ext>
              </a:extLst>
            </p:cNvPr>
            <p:cNvSpPr txBox="1"/>
            <p:nvPr/>
          </p:nvSpPr>
          <p:spPr>
            <a:xfrm>
              <a:off x="657211" y="372731"/>
              <a:ext cx="1549140" cy="646331"/>
            </a:xfrm>
            <a:prstGeom prst="rect">
              <a:avLst/>
            </a:prstGeom>
            <a:noFill/>
          </p:spPr>
          <p:txBody>
            <a:bodyPr wrap="none">
              <a:spAutoFit/>
            </a:bodyPr>
            <a:lstStyle/>
            <a:p>
              <a:r>
                <a:rPr lang="en-US" altLang="zh-CN" sz="3600" dirty="0">
                  <a:latin typeface="FZCuHeiSongS-B-GB"/>
                  <a:ea typeface="FZCuHeiSongS-B-GB"/>
                </a:rPr>
                <a:t>Take away</a:t>
              </a:r>
              <a:endParaRPr lang="zh-CN" altLang="zh-CN" sz="3600" dirty="0">
                <a:latin typeface="FZCuHeiSongS-B-GB"/>
                <a:ea typeface="FZCuHeiSongS-B-GB"/>
              </a:endParaRPr>
            </a:p>
          </p:txBody>
        </p:sp>
        <p:sp>
          <p:nvSpPr>
            <p:cNvPr id="6" name="文本框 5">
              <a:extLst>
                <a:ext uri="{FF2B5EF4-FFF2-40B4-BE49-F238E27FC236}">
                  <a16:creationId xmlns:a16="http://schemas.microsoft.com/office/drawing/2014/main" id="{2FDB921D-2632-AD2C-F5CB-27F3235310A4}"/>
                </a:ext>
              </a:extLst>
            </p:cNvPr>
            <p:cNvSpPr txBox="1"/>
            <p:nvPr/>
          </p:nvSpPr>
          <p:spPr>
            <a:xfrm>
              <a:off x="657210" y="936355"/>
              <a:ext cx="5105087" cy="400110"/>
            </a:xfrm>
            <a:prstGeom prst="rect">
              <a:avLst/>
            </a:prstGeom>
            <a:noFill/>
          </p:spPr>
          <p:txBody>
            <a:bodyPr wrap="square">
              <a:spAutoFit/>
            </a:bodyPr>
            <a:lstStyle/>
            <a:p>
              <a:endParaRPr lang="zh-CN" altLang="zh-CN" sz="2000" dirty="0">
                <a:solidFill>
                  <a:schemeClr val="tx1">
                    <a:lumMod val="50000"/>
                    <a:lumOff val="50000"/>
                  </a:schemeClr>
                </a:solidFill>
                <a:latin typeface="FZCuHeiSongS-B-GB"/>
                <a:ea typeface="FZCuHeiSongS-B-GB"/>
              </a:endParaRPr>
            </a:p>
          </p:txBody>
        </p:sp>
      </p:grpSp>
      <p:sp>
        <p:nvSpPr>
          <p:cNvPr id="5" name="矩形 4">
            <a:extLst>
              <a:ext uri="{FF2B5EF4-FFF2-40B4-BE49-F238E27FC236}">
                <a16:creationId xmlns:a16="http://schemas.microsoft.com/office/drawing/2014/main" id="{20881A9A-9DA6-EBBA-3547-2B563505C40D}"/>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6A34856C-3031-A526-EE02-2B93893AFEA9}"/>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7973B87D-BB6F-13C0-CE95-A685C8BB16E7}"/>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2" name="文本框 1">
            <a:extLst>
              <a:ext uri="{FF2B5EF4-FFF2-40B4-BE49-F238E27FC236}">
                <a16:creationId xmlns:a16="http://schemas.microsoft.com/office/drawing/2014/main" id="{E77C0870-8AE0-4DE1-2345-961F60E74CA9}"/>
              </a:ext>
            </a:extLst>
          </p:cNvPr>
          <p:cNvSpPr txBox="1"/>
          <p:nvPr/>
        </p:nvSpPr>
        <p:spPr>
          <a:xfrm>
            <a:off x="875731" y="2133600"/>
            <a:ext cx="9929429"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Prompt engineering </a:t>
            </a:r>
            <a:r>
              <a:rPr lang="zh-CN" altLang="en-US" dirty="0"/>
              <a:t>目标是最大程度发挥模型潜力，完成原本不能完成的任务</a:t>
            </a:r>
            <a:endParaRPr lang="en-US" altLang="zh-CN" dirty="0"/>
          </a:p>
          <a:p>
            <a:pPr marL="285750" indent="-285750">
              <a:buFont typeface="Arial" panose="020B0604020202020204" pitchFamily="34" charset="0"/>
              <a:buChar char="•"/>
            </a:pPr>
            <a:r>
              <a:rPr lang="zh-CN" altLang="en-US" dirty="0"/>
              <a:t>充分依靠 </a:t>
            </a:r>
            <a:r>
              <a:rPr lang="en-US" altLang="zh-CN" dirty="0"/>
              <a:t>Trail and Error </a:t>
            </a:r>
            <a:r>
              <a:rPr lang="zh-CN" altLang="en-US" dirty="0"/>
              <a:t>来探索更好的方法</a:t>
            </a:r>
            <a:endParaRPr lang="en-US" altLang="zh-CN" dirty="0"/>
          </a:p>
          <a:p>
            <a:pPr marL="285750" indent="-285750">
              <a:buFont typeface="Arial" panose="020B0604020202020204" pitchFamily="34" charset="0"/>
              <a:buChar char="•"/>
            </a:pPr>
            <a:r>
              <a:rPr lang="en-US" altLang="zh-CN" dirty="0"/>
              <a:t>Be aware of how model will process the instruction &amp; how users will interact with the model.</a:t>
            </a:r>
          </a:p>
          <a:p>
            <a:pPr marL="285750" indent="-285750">
              <a:buFont typeface="Arial" panose="020B0604020202020204" pitchFamily="34" charset="0"/>
              <a:buChar char="•"/>
            </a:pPr>
            <a:r>
              <a:rPr lang="zh-CN" altLang="en-US" dirty="0"/>
              <a:t>依靠</a:t>
            </a:r>
            <a:r>
              <a:rPr lang="en-US" altLang="zh-CN" dirty="0"/>
              <a:t>prompt engineering </a:t>
            </a:r>
            <a:r>
              <a:rPr lang="zh-CN" altLang="en-US" dirty="0"/>
              <a:t>激发的能力，会不断被建模到模型中，为模型能力的提升提供灵感</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955600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p:blipFill>
        <p:spPr>
          <a:xfrm>
            <a:off x="3611229" y="5446165"/>
            <a:ext cx="8514616" cy="1746440"/>
          </a:xfrm>
          <a:prstGeom prst="rect">
            <a:avLst/>
          </a:prstGeom>
        </p:spPr>
      </p:pic>
      <p:pic>
        <p:nvPicPr>
          <p:cNvPr id="18" name="图片 17"/>
          <p:cNvPicPr>
            <a:picLocks noChangeAspect="1"/>
          </p:cNvPicPr>
          <p:nvPr/>
        </p:nvPicPr>
        <p:blipFill rotWithShape="1">
          <a:blip r:embed="rId3"/>
          <a:srcRect t="26246" b="20544"/>
          <a:stretch/>
        </p:blipFill>
        <p:spPr>
          <a:xfrm>
            <a:off x="-1" y="0"/>
            <a:ext cx="12218023" cy="4053868"/>
          </a:xfrm>
          <a:prstGeom prst="rect">
            <a:avLst/>
          </a:prstGeom>
          <a:ln>
            <a:noFill/>
          </a:ln>
        </p:spPr>
      </p:pic>
      <p:grpSp>
        <p:nvGrpSpPr>
          <p:cNvPr id="33" name="组合 32"/>
          <p:cNvGrpSpPr/>
          <p:nvPr/>
        </p:nvGrpSpPr>
        <p:grpSpPr>
          <a:xfrm>
            <a:off x="316910" y="0"/>
            <a:ext cx="507831" cy="3703792"/>
            <a:chOff x="381322" y="1224343"/>
            <a:chExt cx="507831" cy="3703792"/>
          </a:xfrm>
        </p:grpSpPr>
        <p:sp>
          <p:nvSpPr>
            <p:cNvPr id="34" name="文本框 33"/>
            <p:cNvSpPr txBox="1"/>
            <p:nvPr/>
          </p:nvSpPr>
          <p:spPr>
            <a:xfrm>
              <a:off x="381322" y="1677524"/>
              <a:ext cx="507831" cy="2900143"/>
            </a:xfrm>
            <a:prstGeom prst="rect">
              <a:avLst/>
            </a:prstGeom>
            <a:noFill/>
          </p:spPr>
          <p:txBody>
            <a:bodyPr vert="eaVert" wrap="square">
              <a:spAutoFit/>
            </a:bodyPr>
            <a:lstStyle/>
            <a:p>
              <a:r>
                <a:rPr lang="en-US" altLang="en-US" sz="2100">
                  <a:solidFill>
                    <a:schemeClr val="bg1"/>
                  </a:solidFill>
                  <a:latin typeface="FZCuHeiSongS-B-GB"/>
                  <a:ea typeface="FZCuHeiSongS-B-GB"/>
                </a:rPr>
                <a:t>Peking</a:t>
              </a:r>
              <a:r>
                <a:rPr lang="zh-CN" altLang="zh-CN" sz="2100">
                  <a:solidFill>
                    <a:schemeClr val="bg1"/>
                  </a:solidFill>
                  <a:latin typeface="FZCuHeiSongS-B-GB"/>
                  <a:ea typeface="FZCuHeiSongS-B-GB"/>
                </a:rPr>
                <a:t> </a:t>
              </a:r>
              <a:r>
                <a:rPr lang="en-US" altLang="en-US" sz="2100">
                  <a:solidFill>
                    <a:schemeClr val="bg1"/>
                  </a:solidFill>
                  <a:latin typeface="FZCuHeiSongS-B-GB"/>
                  <a:ea typeface="FZCuHeiSongS-B-GB"/>
                </a:rPr>
                <a:t>University</a:t>
              </a:r>
              <a:endParaRPr lang="zh-CN" altLang="zh-CN" sz="2100">
                <a:solidFill>
                  <a:schemeClr val="bg1"/>
                </a:solidFill>
                <a:latin typeface="FZCuHeiSongS-B-GB"/>
                <a:ea typeface="FZCuHeiSongS-B-GB"/>
              </a:endParaRPr>
            </a:p>
          </p:txBody>
        </p:sp>
        <p:cxnSp>
          <p:nvCxnSpPr>
            <p:cNvPr id="35" name="直接连接符 26"/>
            <p:cNvCxnSpPr/>
            <p:nvPr/>
          </p:nvCxnSpPr>
          <p:spPr>
            <a:xfrm>
              <a:off x="621617" y="1224343"/>
              <a:ext cx="0" cy="314885"/>
            </a:xfrm>
            <a:prstGeom prst="line">
              <a:avLst/>
            </a:prstGeom>
            <a:ln w="76200">
              <a:solidFill>
                <a:srgbClr val="9A0000"/>
              </a:solidFill>
              <a:prstDash val="solid"/>
              <a:miter/>
            </a:ln>
          </p:spPr>
        </p:cxnSp>
        <p:cxnSp>
          <p:nvCxnSpPr>
            <p:cNvPr id="36" name="直接连接符 33"/>
            <p:cNvCxnSpPr/>
            <p:nvPr/>
          </p:nvCxnSpPr>
          <p:spPr>
            <a:xfrm>
              <a:off x="635238" y="4131406"/>
              <a:ext cx="0" cy="796729"/>
            </a:xfrm>
            <a:prstGeom prst="line">
              <a:avLst/>
            </a:prstGeom>
            <a:ln w="12700">
              <a:solidFill>
                <a:schemeClr val="bg1"/>
              </a:solidFill>
              <a:prstDash val="solid"/>
              <a:miter/>
            </a:ln>
          </p:spPr>
        </p:cxnSp>
      </p:grpSp>
      <p:sp>
        <p:nvSpPr>
          <p:cNvPr id="37" name="矩形 36"/>
          <p:cNvSpPr/>
          <p:nvPr/>
        </p:nvSpPr>
        <p:spPr>
          <a:xfrm>
            <a:off x="8474537" y="0"/>
            <a:ext cx="2476006" cy="5446166"/>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38" name="矩形 37"/>
          <p:cNvSpPr/>
          <p:nvPr/>
        </p:nvSpPr>
        <p:spPr>
          <a:xfrm>
            <a:off x="3611229" y="6831223"/>
            <a:ext cx="8606804" cy="69069"/>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
        <p:nvSpPr>
          <p:cNvPr id="7" name="文本框 6"/>
          <p:cNvSpPr txBox="1"/>
          <p:nvPr/>
        </p:nvSpPr>
        <p:spPr>
          <a:xfrm>
            <a:off x="9045365" y="468808"/>
            <a:ext cx="1365760" cy="4154984"/>
          </a:xfrm>
          <a:prstGeom prst="rect">
            <a:avLst/>
          </a:prstGeom>
          <a:noFill/>
        </p:spPr>
        <p:txBody>
          <a:bodyPr wrap="square">
            <a:spAutoFit/>
          </a:bodyPr>
          <a:lstStyle/>
          <a:p>
            <a:pPr algn="ctr"/>
            <a:r>
              <a:rPr lang="zh-CN" altLang="zh-CN" sz="6600">
                <a:solidFill>
                  <a:schemeClr val="bg1"/>
                </a:solidFill>
                <a:latin typeface="FZCuHeiSongS-B-GB"/>
                <a:ea typeface="FZCuHeiSongS-B-GB"/>
              </a:rPr>
              <a:t>谢</a:t>
            </a:r>
            <a:endParaRPr lang="en-US" altLang="en-US" sz="6600">
              <a:solidFill>
                <a:schemeClr val="bg1"/>
              </a:solidFill>
              <a:latin typeface="FZCuHeiSongS-B-GB"/>
              <a:ea typeface="FZCuHeiSongS-B-GB"/>
            </a:endParaRPr>
          </a:p>
          <a:p>
            <a:pPr algn="ctr"/>
            <a:r>
              <a:rPr lang="zh-CN" altLang="zh-CN" sz="6600">
                <a:solidFill>
                  <a:schemeClr val="bg1"/>
                </a:solidFill>
                <a:latin typeface="FZCuHeiSongS-B-GB"/>
                <a:ea typeface="FZCuHeiSongS-B-GB"/>
              </a:rPr>
              <a:t>谢</a:t>
            </a:r>
            <a:endParaRPr lang="en-US" altLang="en-US" sz="6600">
              <a:solidFill>
                <a:schemeClr val="bg1"/>
              </a:solidFill>
              <a:latin typeface="FZCuHeiSongS-B-GB"/>
              <a:ea typeface="FZCuHeiSongS-B-GB"/>
            </a:endParaRPr>
          </a:p>
          <a:p>
            <a:pPr algn="ctr"/>
            <a:r>
              <a:rPr lang="zh-CN" altLang="zh-CN" sz="6600">
                <a:solidFill>
                  <a:schemeClr val="bg1"/>
                </a:solidFill>
                <a:latin typeface="FZCuHeiSongS-B-GB"/>
                <a:ea typeface="FZCuHeiSongS-B-GB"/>
              </a:rPr>
              <a:t>观</a:t>
            </a:r>
            <a:endParaRPr lang="en-US" altLang="en-US" sz="6600">
              <a:solidFill>
                <a:schemeClr val="bg1"/>
              </a:solidFill>
              <a:latin typeface="FZCuHeiSongS-B-GB"/>
              <a:ea typeface="FZCuHeiSongS-B-GB"/>
            </a:endParaRPr>
          </a:p>
          <a:p>
            <a:pPr algn="ctr"/>
            <a:r>
              <a:rPr lang="zh-CN" altLang="zh-CN" sz="6600">
                <a:solidFill>
                  <a:schemeClr val="bg1"/>
                </a:solidFill>
                <a:latin typeface="FZCuHeiSongS-B-GB"/>
                <a:ea typeface="FZCuHeiSongS-B-GB"/>
              </a:rPr>
              <a:t>看</a:t>
            </a:r>
          </a:p>
        </p:txBody>
      </p:sp>
      <p:pic>
        <p:nvPicPr>
          <p:cNvPr id="8" name="图片 7"/>
          <p:cNvPicPr>
            <a:picLocks noChangeAspect="1"/>
          </p:cNvPicPr>
          <p:nvPr/>
        </p:nvPicPr>
        <p:blipFill>
          <a:blip r:embed="rId4"/>
          <a:stretch/>
        </p:blipFill>
        <p:spPr>
          <a:xfrm>
            <a:off x="8784925" y="4686884"/>
            <a:ext cx="1836080" cy="517206"/>
          </a:xfrm>
          <a:prstGeom prst="rect">
            <a:avLst/>
          </a:prstGeom>
        </p:spPr>
      </p:pic>
      <p:sp>
        <p:nvSpPr>
          <p:cNvPr id="31" name="矩形 30"/>
          <p:cNvSpPr/>
          <p:nvPr/>
        </p:nvSpPr>
        <p:spPr>
          <a:xfrm>
            <a:off x="0" y="6424069"/>
            <a:ext cx="400755" cy="436168"/>
          </a:xfrm>
          <a:prstGeom prst="rect">
            <a:avLst/>
          </a:prstGeom>
          <a:solidFill>
            <a:srgbClr val="9A0001"/>
          </a:solidFill>
          <a:ln>
            <a:noFill/>
          </a:ln>
        </p:spPr>
        <p:txBody>
          <a:bodyPr anchor="ctr"/>
          <a:lstStyle/>
          <a:p>
            <a:pPr algn="ctr"/>
            <a:endParaRPr lang="zh-CN" altLang="zh-CN">
              <a:solidFill>
                <a:schemeClr val="lt1"/>
              </a:solidFill>
              <a:latin typeface="思源黑体 CN Light"/>
              <a:ea typeface="思源黑体 CN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000F9-E9FB-B36C-9C5D-164DCCADFAE1}"/>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398F00F9-6C3F-C8EC-CA1A-D363521DC4AC}"/>
              </a:ext>
            </a:extLst>
          </p:cNvPr>
          <p:cNvSpPr txBox="1"/>
          <p:nvPr/>
        </p:nvSpPr>
        <p:spPr>
          <a:xfrm>
            <a:off x="959552" y="462703"/>
            <a:ext cx="2364750"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Motivation</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6C99C555-BE72-05C3-DCA7-51B5BCDD7428}"/>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60FF9887-BF87-58AF-6D18-56AAA9D01EF2}"/>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55B92177-2FF0-FF2E-6089-BB1BDDC94E07}"/>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a:extLst>
              <a:ext uri="{FF2B5EF4-FFF2-40B4-BE49-F238E27FC236}">
                <a16:creationId xmlns:a16="http://schemas.microsoft.com/office/drawing/2014/main" id="{6EF50927-8521-73A8-6275-32CDAD34CDEA}"/>
              </a:ext>
            </a:extLst>
          </p:cNvPr>
          <p:cNvSpPr txBox="1"/>
          <p:nvPr/>
        </p:nvSpPr>
        <p:spPr>
          <a:xfrm>
            <a:off x="1093649" y="1563841"/>
            <a:ext cx="10004702" cy="3730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solidFill>
                  <a:srgbClr val="1A2029"/>
                </a:solidFill>
                <a:latin typeface="Times New Roman" panose="02020603050405020304" pitchFamily="18" charset="0"/>
                <a:cs typeface="Times New Roman" panose="02020603050405020304" pitchFamily="18" charset="0"/>
              </a:rPr>
              <a:t>Our research focuses on the field of </a:t>
            </a:r>
            <a:r>
              <a:rPr lang="en-US" altLang="zh-CN" sz="2000" b="1" i="0" dirty="0">
                <a:solidFill>
                  <a:srgbClr val="1A2029"/>
                </a:solidFill>
                <a:effectLst/>
                <a:latin typeface="Times New Roman" panose="02020603050405020304" pitchFamily="18" charset="0"/>
                <a:cs typeface="Times New Roman" panose="02020603050405020304" pitchFamily="18" charset="0"/>
              </a:rPr>
              <a:t>Automatic Prompt</a:t>
            </a:r>
            <a:r>
              <a:rPr lang="en-US" altLang="zh-CN" sz="2000" b="0" i="0" dirty="0">
                <a:solidFill>
                  <a:srgbClr val="1A2029"/>
                </a:solidFill>
                <a:effectLst/>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altLang="zh-CN" sz="2000" b="0" i="0" dirty="0">
                <a:solidFill>
                  <a:srgbClr val="1A2029"/>
                </a:solidFill>
                <a:effectLst/>
                <a:latin typeface="Times New Roman" panose="02020603050405020304" pitchFamily="18" charset="0"/>
                <a:cs typeface="Times New Roman" panose="02020603050405020304" pitchFamily="18" charset="0"/>
              </a:rPr>
              <a:t>Currently, most prompt construction methods are </a:t>
            </a:r>
            <a:r>
              <a:rPr lang="en-US" altLang="zh-CN" sz="2000" b="1" i="0" dirty="0">
                <a:solidFill>
                  <a:srgbClr val="1A2029"/>
                </a:solidFill>
                <a:effectLst/>
                <a:latin typeface="Times New Roman" panose="02020603050405020304" pitchFamily="18" charset="0"/>
                <a:cs typeface="Times New Roman" panose="02020603050405020304" pitchFamily="18" charset="0"/>
              </a:rPr>
              <a:t>experimental </a:t>
            </a:r>
            <a:r>
              <a:rPr lang="en-US" altLang="zh-CN" sz="2000" b="0" i="0" dirty="0">
                <a:solidFill>
                  <a:srgbClr val="1A2029"/>
                </a:solidFill>
                <a:effectLst/>
                <a:latin typeface="Times New Roman" panose="02020603050405020304" pitchFamily="18" charset="0"/>
                <a:cs typeface="Times New Roman" panose="02020603050405020304" pitchFamily="18" charset="0"/>
              </a:rPr>
              <a:t>and </a:t>
            </a:r>
            <a:r>
              <a:rPr lang="en-US" altLang="zh-CN" sz="2000" b="1" i="0" dirty="0">
                <a:solidFill>
                  <a:srgbClr val="1A2029"/>
                </a:solidFill>
                <a:effectLst/>
                <a:latin typeface="Times New Roman" panose="02020603050405020304" pitchFamily="18" charset="0"/>
                <a:cs typeface="Times New Roman" panose="02020603050405020304" pitchFamily="18" charset="0"/>
              </a:rPr>
              <a:t>heuristic</a:t>
            </a:r>
            <a:r>
              <a:rPr lang="en-US" altLang="zh-CN" sz="2000" b="0" i="0" dirty="0">
                <a:solidFill>
                  <a:srgbClr val="1A2029"/>
                </a:solidFill>
                <a:effectLst/>
                <a:latin typeface="Times New Roman" panose="02020603050405020304" pitchFamily="18" charset="0"/>
                <a:cs typeface="Times New Roman" panose="02020603050405020304" pitchFamily="18" charset="0"/>
              </a:rPr>
              <a:t>, and they require manual editing, especially for </a:t>
            </a:r>
            <a:r>
              <a:rPr lang="en-US" altLang="zh-CN" sz="2000" b="0" i="0" dirty="0" err="1">
                <a:solidFill>
                  <a:srgbClr val="1A2029"/>
                </a:solidFill>
                <a:effectLst/>
                <a:latin typeface="Times New Roman" panose="02020603050405020304" pitchFamily="18" charset="0"/>
                <a:cs typeface="Times New Roman" panose="02020603050405020304" pitchFamily="18" charset="0"/>
              </a:rPr>
              <a:t>CoT</a:t>
            </a:r>
            <a:r>
              <a:rPr lang="en-US" altLang="zh-CN" sz="2000" b="0" i="0" dirty="0">
                <a:solidFill>
                  <a:srgbClr val="1A2029"/>
                </a:solidFill>
                <a:effectLst/>
                <a:latin typeface="Times New Roman" panose="02020603050405020304" pitchFamily="18" charset="0"/>
                <a:cs typeface="Times New Roman" panose="02020603050405020304" pitchFamily="18" charset="0"/>
              </a:rPr>
              <a:t> prompts which necessitate the design of reasoning steps for each question individually.</a:t>
            </a:r>
          </a:p>
          <a:p>
            <a:pPr marL="285750" indent="-285750">
              <a:lnSpc>
                <a:spcPct val="150000"/>
              </a:lnSpc>
              <a:buFont typeface="Arial" panose="020B0604020202020204" pitchFamily="34" charset="0"/>
              <a:buChar char="•"/>
            </a:pPr>
            <a:r>
              <a:rPr lang="en-US" altLang="zh-CN" sz="2000" b="0" i="0" dirty="0">
                <a:solidFill>
                  <a:srgbClr val="1A2029"/>
                </a:solidFill>
                <a:effectLst/>
                <a:latin typeface="Times New Roman" panose="02020603050405020304" pitchFamily="18" charset="0"/>
                <a:cs typeface="Times New Roman" panose="02020603050405020304" pitchFamily="18" charset="0"/>
              </a:rPr>
              <a:t>Automatic Prompt can be conditioned on the current question to </a:t>
            </a:r>
            <a:r>
              <a:rPr lang="en-US" altLang="zh-CN" sz="2000" b="1" i="0" dirty="0">
                <a:solidFill>
                  <a:srgbClr val="1A2029"/>
                </a:solidFill>
                <a:effectLst/>
                <a:latin typeface="Times New Roman" panose="02020603050405020304" pitchFamily="18" charset="0"/>
                <a:cs typeface="Times New Roman" panose="02020603050405020304" pitchFamily="18" charset="0"/>
              </a:rPr>
              <a:t>better elicit the capabilities of large models in-context</a:t>
            </a:r>
            <a:r>
              <a:rPr lang="en-US" altLang="zh-CN" sz="2000" b="0" i="0" dirty="0">
                <a:solidFill>
                  <a:srgbClr val="1A2029"/>
                </a:solidFill>
                <a:effectLst/>
                <a:latin typeface="Times New Roman" panose="02020603050405020304" pitchFamily="18" charset="0"/>
                <a:cs typeface="Times New Roman" panose="02020603050405020304" pitchFamily="18" charset="0"/>
              </a:rPr>
              <a:t>, resulting in labor savings. In daily work, prompt engineering is also a mentally taxing task; if prompts can be optimized automatically, there would be no need to devise prompt methods oneself.</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17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11A5D-1670-8B35-1C2E-EB685D9CD0C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05CA071-0B92-6718-132D-15B85EFD3908}"/>
              </a:ext>
            </a:extLst>
          </p:cNvPr>
          <p:cNvSpPr txBox="1"/>
          <p:nvPr/>
        </p:nvSpPr>
        <p:spPr>
          <a:xfrm>
            <a:off x="959552" y="462703"/>
            <a:ext cx="2612895" cy="646331"/>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Background</a:t>
            </a:r>
            <a:endParaRPr lang="zh-CN" altLang="zh-CN" sz="3600" b="1" dirty="0">
              <a:latin typeface="Times New Roman" panose="02020603050405020304" pitchFamily="18" charset="0"/>
              <a:ea typeface="FZCuHeiSongS-B-GB"/>
              <a:cs typeface="Times New Roman" panose="02020603050405020304" pitchFamily="18" charset="0"/>
            </a:endParaRPr>
          </a:p>
        </p:txBody>
      </p:sp>
      <p:sp>
        <p:nvSpPr>
          <p:cNvPr id="5" name="矩形 4">
            <a:extLst>
              <a:ext uri="{FF2B5EF4-FFF2-40B4-BE49-F238E27FC236}">
                <a16:creationId xmlns:a16="http://schemas.microsoft.com/office/drawing/2014/main" id="{05FC9620-D74F-E2C9-4149-0E6B4DE07E45}"/>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A6CB5A12-1ADD-DDFF-DF94-97D353C67417}"/>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E3ECF6DC-7C1C-783A-108A-6B3B614D8C29}"/>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a:extLst>
              <a:ext uri="{FF2B5EF4-FFF2-40B4-BE49-F238E27FC236}">
                <a16:creationId xmlns:a16="http://schemas.microsoft.com/office/drawing/2014/main" id="{14156E81-3E27-45E8-9EE8-4B8967BA3C1C}"/>
              </a:ext>
            </a:extLst>
          </p:cNvPr>
          <p:cNvSpPr txBox="1"/>
          <p:nvPr/>
        </p:nvSpPr>
        <p:spPr>
          <a:xfrm>
            <a:off x="1093649" y="2025506"/>
            <a:ext cx="10004702" cy="2806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i="0" dirty="0">
                <a:solidFill>
                  <a:srgbClr val="1A2029"/>
                </a:solidFill>
                <a:effectLst/>
                <a:latin typeface="Times New Roman" panose="02020603050405020304" pitchFamily="18" charset="0"/>
                <a:cs typeface="Times New Roman" panose="02020603050405020304" pitchFamily="18" charset="0"/>
              </a:rPr>
              <a:t>Chain-of-thought Prompting</a:t>
            </a:r>
          </a:p>
          <a:p>
            <a:pPr marL="742950" lvl="1" indent="-285750">
              <a:lnSpc>
                <a:spcPct val="150000"/>
              </a:lnSpc>
              <a:buFont typeface="Arial" panose="020B0604020202020204" pitchFamily="34" charset="0"/>
              <a:buChar char="•"/>
            </a:pPr>
            <a:r>
              <a:rPr lang="en-US" altLang="zh-CN" sz="2000" b="1" dirty="0">
                <a:solidFill>
                  <a:srgbClr val="1A2029"/>
                </a:solidFill>
                <a:latin typeface="Times New Roman" panose="02020603050405020304" pitchFamily="18" charset="0"/>
                <a:cs typeface="Times New Roman" panose="02020603050405020304" pitchFamily="18" charset="0"/>
              </a:rPr>
              <a:t>Zero-Shot </a:t>
            </a:r>
            <a:r>
              <a:rPr lang="en-US" altLang="zh-CN" sz="2000" b="1" dirty="0" err="1">
                <a:solidFill>
                  <a:srgbClr val="1A2029"/>
                </a:solidFill>
                <a:latin typeface="Times New Roman" panose="02020603050405020304" pitchFamily="18" charset="0"/>
                <a:cs typeface="Times New Roman" panose="02020603050405020304" pitchFamily="18" charset="0"/>
              </a:rPr>
              <a:t>CoT</a:t>
            </a:r>
            <a:r>
              <a:rPr lang="en-US" altLang="zh-CN" sz="2000" dirty="0">
                <a:solidFill>
                  <a:srgbClr val="1A2029"/>
                </a:solidFill>
                <a:latin typeface="Times New Roman" panose="02020603050405020304" pitchFamily="18" charset="0"/>
                <a:cs typeface="Times New Roman" panose="02020603050405020304" pitchFamily="18" charset="0"/>
              </a:rPr>
              <a:t>: LLMs are decent zero-shot reasoners whose generated rationales have already reflected the </a:t>
            </a:r>
            <a:r>
              <a:rPr lang="en-US" altLang="zh-CN" sz="2000" dirty="0" err="1">
                <a:solidFill>
                  <a:srgbClr val="1A2029"/>
                </a:solidFill>
                <a:latin typeface="Times New Roman" panose="02020603050405020304" pitchFamily="18" charset="0"/>
                <a:cs typeface="Times New Roman" panose="02020603050405020304" pitchFamily="18" charset="0"/>
              </a:rPr>
              <a:t>CoT</a:t>
            </a:r>
            <a:r>
              <a:rPr lang="en-US" altLang="zh-CN" sz="2000" dirty="0">
                <a:solidFill>
                  <a:srgbClr val="1A2029"/>
                </a:solidFill>
                <a:latin typeface="Times New Roman" panose="02020603050405020304" pitchFamily="18" charset="0"/>
                <a:cs typeface="Times New Roman" panose="02020603050405020304" pitchFamily="18" charset="0"/>
              </a:rPr>
              <a:t> reasoning</a:t>
            </a:r>
          </a:p>
          <a:p>
            <a:pPr marL="742950" lvl="1" indent="-285750">
              <a:lnSpc>
                <a:spcPct val="150000"/>
              </a:lnSpc>
              <a:buFont typeface="Arial" panose="020B0604020202020204" pitchFamily="34" charset="0"/>
              <a:buChar char="•"/>
            </a:pPr>
            <a:r>
              <a:rPr lang="en-US" altLang="zh-CN" sz="2000" b="1" i="0" dirty="0">
                <a:solidFill>
                  <a:srgbClr val="1A2029"/>
                </a:solidFill>
                <a:effectLst/>
                <a:latin typeface="Times New Roman" panose="02020603050405020304" pitchFamily="18" charset="0"/>
                <a:cs typeface="Times New Roman" panose="02020603050405020304" pitchFamily="18" charset="0"/>
              </a:rPr>
              <a:t>Ma</a:t>
            </a:r>
            <a:r>
              <a:rPr lang="en-US" altLang="zh-CN" sz="2000" b="1" dirty="0">
                <a:solidFill>
                  <a:srgbClr val="1A2029"/>
                </a:solidFill>
                <a:latin typeface="Times New Roman" panose="02020603050405020304" pitchFamily="18" charset="0"/>
                <a:cs typeface="Times New Roman" panose="02020603050405020304" pitchFamily="18" charset="0"/>
              </a:rPr>
              <a:t>nual </a:t>
            </a:r>
            <a:r>
              <a:rPr lang="en-US" altLang="zh-CN" sz="2000" b="1" dirty="0" err="1">
                <a:solidFill>
                  <a:srgbClr val="1A2029"/>
                </a:solidFill>
                <a:latin typeface="Times New Roman" panose="02020603050405020304" pitchFamily="18" charset="0"/>
                <a:cs typeface="Times New Roman" panose="02020603050405020304" pitchFamily="18" charset="0"/>
              </a:rPr>
              <a:t>CoT</a:t>
            </a:r>
            <a:r>
              <a:rPr lang="en-US" altLang="zh-CN" sz="2000" dirty="0">
                <a:solidFill>
                  <a:srgbClr val="1A2029"/>
                </a:solidFill>
                <a:latin typeface="Times New Roman" panose="02020603050405020304" pitchFamily="18" charset="0"/>
                <a:cs typeface="Times New Roman" panose="02020603050405020304" pitchFamily="18" charset="0"/>
              </a:rPr>
              <a:t>: elicit the </a:t>
            </a:r>
            <a:r>
              <a:rPr lang="en-US" altLang="zh-CN" sz="2000" dirty="0" err="1">
                <a:solidFill>
                  <a:srgbClr val="1A2029"/>
                </a:solidFill>
                <a:latin typeface="Times New Roman" panose="02020603050405020304" pitchFamily="18" charset="0"/>
                <a:cs typeface="Times New Roman" panose="02020603050405020304" pitchFamily="18" charset="0"/>
              </a:rPr>
              <a:t>CoT</a:t>
            </a:r>
            <a:r>
              <a:rPr lang="en-US" altLang="zh-CN" sz="2000" dirty="0">
                <a:solidFill>
                  <a:srgbClr val="1A2029"/>
                </a:solidFill>
                <a:latin typeface="Times New Roman" panose="02020603050405020304" pitchFamily="18" charset="0"/>
                <a:cs typeface="Times New Roman" panose="02020603050405020304" pitchFamily="18" charset="0"/>
              </a:rPr>
              <a:t> reasoning ability with effective manual demonstrations</a:t>
            </a:r>
          </a:p>
          <a:p>
            <a:pPr marL="742950" lvl="1" indent="-285750">
              <a:lnSpc>
                <a:spcPct val="150000"/>
              </a:lnSpc>
              <a:buFont typeface="Arial" panose="020B0604020202020204" pitchFamily="34" charset="0"/>
              <a:buChar char="•"/>
            </a:pPr>
            <a:endParaRPr lang="en-US" altLang="zh-CN" sz="2000" dirty="0">
              <a:solidFill>
                <a:srgbClr val="1A2029"/>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b="1" i="0" dirty="0">
                <a:solidFill>
                  <a:srgbClr val="1A2029"/>
                </a:solidFill>
                <a:effectLst/>
                <a:latin typeface="Times New Roman" panose="02020603050405020304" pitchFamily="18" charset="0"/>
                <a:cs typeface="Times New Roman" panose="02020603050405020304" pitchFamily="18" charset="0"/>
              </a:rPr>
              <a:t>In-Context Learning</a:t>
            </a:r>
            <a:r>
              <a:rPr lang="en-US" altLang="zh-CN" sz="2000" i="0" dirty="0">
                <a:solidFill>
                  <a:srgbClr val="1A2029"/>
                </a:solidFill>
                <a:effectLst/>
                <a:latin typeface="Times New Roman" panose="02020603050405020304" pitchFamily="18" charset="0"/>
                <a:cs typeface="Times New Roman" panose="02020603050405020304" pitchFamily="18" charset="0"/>
              </a:rPr>
              <a:t>: feed a few prompted examples as part of the input</a:t>
            </a:r>
          </a:p>
        </p:txBody>
      </p:sp>
    </p:spTree>
    <p:extLst>
      <p:ext uri="{BB962C8B-B14F-4D97-AF65-F5344CB8AC3E}">
        <p14:creationId xmlns:p14="http://schemas.microsoft.com/office/powerpoint/2010/main" val="183767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D640F-46D4-A902-BB68-20A746FE786F}"/>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AA2135BC-1555-F237-AE57-8D638D9EC944}"/>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BA669BEE-8C80-806D-4A0E-3F69CD0E1B56}"/>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4FB1FB28-2219-0731-B4BE-6209E79ADADB}"/>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a:extLst>
              <a:ext uri="{FF2B5EF4-FFF2-40B4-BE49-F238E27FC236}">
                <a16:creationId xmlns:a16="http://schemas.microsoft.com/office/drawing/2014/main" id="{141F4A1B-28FD-A4A7-CCF5-AFF7DF992A6C}"/>
              </a:ext>
            </a:extLst>
          </p:cNvPr>
          <p:cNvSpPr txBox="1"/>
          <p:nvPr/>
        </p:nvSpPr>
        <p:spPr>
          <a:xfrm>
            <a:off x="1093649" y="1467047"/>
            <a:ext cx="10004702" cy="1883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i="0" dirty="0">
                <a:solidFill>
                  <a:srgbClr val="1A2029"/>
                </a:solidFill>
                <a:effectLst/>
                <a:latin typeface="Times New Roman" panose="02020603050405020304" pitchFamily="18" charset="0"/>
                <a:cs typeface="Times New Roman" panose="02020603050405020304" pitchFamily="18" charset="0"/>
              </a:rPr>
              <a:t>LLM as an Optimizer:</a:t>
            </a:r>
          </a:p>
          <a:p>
            <a:pPr marL="285750" indent="-285750">
              <a:lnSpc>
                <a:spcPct val="150000"/>
              </a:lnSpc>
              <a:buFont typeface="Arial" panose="020B0604020202020204" pitchFamily="34" charset="0"/>
              <a:buChar char="•"/>
            </a:pPr>
            <a:r>
              <a:rPr lang="en-US" altLang="zh-CN" sz="2000" i="0" dirty="0">
                <a:solidFill>
                  <a:srgbClr val="1A2029"/>
                </a:solidFill>
                <a:effectLst/>
                <a:latin typeface="Times New Roman" panose="02020603050405020304" pitchFamily="18" charset="0"/>
                <a:cs typeface="Times New Roman" panose="02020603050405020304" pitchFamily="18" charset="0"/>
              </a:rPr>
              <a:t>APE (Automatic Prompt Engineer): Select good prompts from the candidate set, and then conduct exploratory searches near the good prompts.</a:t>
            </a:r>
          </a:p>
          <a:p>
            <a:pPr marL="285750" indent="-285750">
              <a:lnSpc>
                <a:spcPct val="150000"/>
              </a:lnSpc>
              <a:buFont typeface="Arial" panose="020B0604020202020204" pitchFamily="34" charset="0"/>
              <a:buChar char="•"/>
            </a:pPr>
            <a:endParaRPr lang="en-US" altLang="zh-CN" sz="2000" i="0" dirty="0">
              <a:solidFill>
                <a:srgbClr val="1A2029"/>
              </a:solidFill>
              <a:effectLst/>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5B0147E4-7E36-1CB9-5F31-CD37DF6DC02A}"/>
              </a:ext>
            </a:extLst>
          </p:cNvPr>
          <p:cNvGrpSpPr/>
          <p:nvPr/>
        </p:nvGrpSpPr>
        <p:grpSpPr>
          <a:xfrm>
            <a:off x="959551" y="340946"/>
            <a:ext cx="5105087" cy="1200329"/>
            <a:chOff x="657210" y="372731"/>
            <a:chExt cx="5105087" cy="1200329"/>
          </a:xfrm>
        </p:grpSpPr>
        <p:sp>
          <p:nvSpPr>
            <p:cNvPr id="9" name="文本框 8">
              <a:extLst>
                <a:ext uri="{FF2B5EF4-FFF2-40B4-BE49-F238E27FC236}">
                  <a16:creationId xmlns:a16="http://schemas.microsoft.com/office/drawing/2014/main" id="{5D661405-296C-02A2-40E2-1CEF3E04124C}"/>
                </a:ext>
              </a:extLst>
            </p:cNvPr>
            <p:cNvSpPr txBox="1"/>
            <p:nvPr/>
          </p:nvSpPr>
          <p:spPr>
            <a:xfrm>
              <a:off x="657211" y="372731"/>
              <a:ext cx="2612895" cy="1200329"/>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Background</a:t>
              </a:r>
              <a:endParaRPr lang="zh-CN" altLang="zh-CN" sz="3600" b="1" dirty="0">
                <a:latin typeface="Times New Roman" panose="02020603050405020304" pitchFamily="18" charset="0"/>
                <a:ea typeface="FZCuHeiSongS-B-GB"/>
                <a:cs typeface="Times New Roman" panose="02020603050405020304" pitchFamily="18" charset="0"/>
              </a:endParaRPr>
            </a:p>
            <a:p>
              <a:endParaRPr lang="zh-CN" altLang="zh-CN" sz="3600" dirty="0">
                <a:latin typeface="FZCuHeiSongS-B-GB"/>
                <a:ea typeface="FZCuHeiSongS-B-GB"/>
              </a:endParaRPr>
            </a:p>
          </p:txBody>
        </p:sp>
        <p:sp>
          <p:nvSpPr>
            <p:cNvPr id="10" name="文本框 9">
              <a:extLst>
                <a:ext uri="{FF2B5EF4-FFF2-40B4-BE49-F238E27FC236}">
                  <a16:creationId xmlns:a16="http://schemas.microsoft.com/office/drawing/2014/main" id="{9ADE9036-389E-0F02-FB0A-B3DFA3BA3A3C}"/>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Automatic Prompt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pic>
        <p:nvPicPr>
          <p:cNvPr id="12" name="图片 11">
            <a:extLst>
              <a:ext uri="{FF2B5EF4-FFF2-40B4-BE49-F238E27FC236}">
                <a16:creationId xmlns:a16="http://schemas.microsoft.com/office/drawing/2014/main" id="{E1FE0523-FACF-C5C1-9932-F1D398E85DB3}"/>
              </a:ext>
            </a:extLst>
          </p:cNvPr>
          <p:cNvPicPr>
            <a:picLocks noChangeAspect="1"/>
          </p:cNvPicPr>
          <p:nvPr/>
        </p:nvPicPr>
        <p:blipFill>
          <a:blip r:embed="rId4"/>
          <a:stretch>
            <a:fillRect/>
          </a:stretch>
        </p:blipFill>
        <p:spPr>
          <a:xfrm>
            <a:off x="1490069" y="2924827"/>
            <a:ext cx="5391330" cy="3802701"/>
          </a:xfrm>
          <a:prstGeom prst="rect">
            <a:avLst/>
          </a:prstGeom>
        </p:spPr>
      </p:pic>
      <p:pic>
        <p:nvPicPr>
          <p:cNvPr id="14" name="图片 13">
            <a:extLst>
              <a:ext uri="{FF2B5EF4-FFF2-40B4-BE49-F238E27FC236}">
                <a16:creationId xmlns:a16="http://schemas.microsoft.com/office/drawing/2014/main" id="{17C2E0AD-436A-871B-0B2C-4F5BB8E74372}"/>
              </a:ext>
            </a:extLst>
          </p:cNvPr>
          <p:cNvPicPr>
            <a:picLocks noChangeAspect="1"/>
          </p:cNvPicPr>
          <p:nvPr/>
        </p:nvPicPr>
        <p:blipFill>
          <a:blip r:embed="rId5"/>
          <a:stretch>
            <a:fillRect/>
          </a:stretch>
        </p:blipFill>
        <p:spPr>
          <a:xfrm>
            <a:off x="7721695" y="2924827"/>
            <a:ext cx="2148759" cy="3620192"/>
          </a:xfrm>
          <a:prstGeom prst="rect">
            <a:avLst/>
          </a:prstGeom>
        </p:spPr>
      </p:pic>
    </p:spTree>
    <p:extLst>
      <p:ext uri="{BB962C8B-B14F-4D97-AF65-F5344CB8AC3E}">
        <p14:creationId xmlns:p14="http://schemas.microsoft.com/office/powerpoint/2010/main" val="116532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45BF7-B61F-D7CD-B015-B8B914B6B25E}"/>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D0E02F95-8BA5-9FAE-CF91-96F0668C390B}"/>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190CBACB-C13D-F2C5-87C9-DF7216734322}"/>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03840EDE-5548-5618-86BD-6E3FE3453B99}"/>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a:extLst>
              <a:ext uri="{FF2B5EF4-FFF2-40B4-BE49-F238E27FC236}">
                <a16:creationId xmlns:a16="http://schemas.microsoft.com/office/drawing/2014/main" id="{ECE2F995-3A76-1072-250A-3FA459E5DCB2}"/>
              </a:ext>
            </a:extLst>
          </p:cNvPr>
          <p:cNvSpPr txBox="1"/>
          <p:nvPr/>
        </p:nvSpPr>
        <p:spPr>
          <a:xfrm>
            <a:off x="1093649" y="1467047"/>
            <a:ext cx="10004702" cy="1421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i="0" dirty="0">
                <a:solidFill>
                  <a:srgbClr val="1A2029"/>
                </a:solidFill>
                <a:effectLst/>
                <a:latin typeface="Times New Roman" panose="02020603050405020304" pitchFamily="18" charset="0"/>
                <a:cs typeface="Times New Roman" panose="02020603050405020304" pitchFamily="18" charset="0"/>
              </a:rPr>
              <a:t>LLM as an Optimizer:</a:t>
            </a:r>
          </a:p>
          <a:p>
            <a:pPr marL="285750" indent="-285750">
              <a:lnSpc>
                <a:spcPct val="150000"/>
              </a:lnSpc>
              <a:buFont typeface="Arial" panose="020B0604020202020204" pitchFamily="34" charset="0"/>
              <a:buChar char="•"/>
            </a:pPr>
            <a:r>
              <a:rPr lang="fr-FR" altLang="zh-CN" sz="2000" i="0" dirty="0">
                <a:solidFill>
                  <a:srgbClr val="1A2029"/>
                </a:solidFill>
                <a:effectLst/>
                <a:latin typeface="Times New Roman" panose="02020603050405020304" pitchFamily="18" charset="0"/>
                <a:cs typeface="Times New Roman" panose="02020603050405020304" pitchFamily="18" charset="0"/>
              </a:rPr>
              <a:t>APO (Automatic Prompt Optimization)</a:t>
            </a:r>
            <a:r>
              <a:rPr lang="en-US" altLang="zh-CN" sz="2000" i="0" dirty="0">
                <a:solidFill>
                  <a:srgbClr val="1A2029"/>
                </a:solidFill>
                <a:effectLst/>
                <a:latin typeface="Times New Roman" panose="02020603050405020304" pitchFamily="18" charset="0"/>
                <a:cs typeface="Times New Roman" panose="02020603050405020304" pitchFamily="18" charset="0"/>
              </a:rPr>
              <a:t>: achieve </a:t>
            </a:r>
            <a:r>
              <a:rPr lang="fr-FR" altLang="zh-CN" sz="2000" i="0" dirty="0">
                <a:solidFill>
                  <a:srgbClr val="1A2029"/>
                </a:solidFill>
                <a:effectLst/>
                <a:latin typeface="Times New Roman" panose="02020603050405020304" pitchFamily="18" charset="0"/>
                <a:cs typeface="Times New Roman" panose="02020603050405020304" pitchFamily="18" charset="0"/>
              </a:rPr>
              <a:t>gradient descent in language space</a:t>
            </a:r>
            <a:endParaRPr lang="en-US" altLang="zh-CN" sz="2000" i="0" dirty="0">
              <a:solidFill>
                <a:srgbClr val="1A2029"/>
              </a:solidFill>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sz="2000" i="0" dirty="0">
              <a:solidFill>
                <a:srgbClr val="1A2029"/>
              </a:solidFill>
              <a:effectLst/>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3F6114A-6D72-160C-E994-F6A8D11C3B3B}"/>
              </a:ext>
            </a:extLst>
          </p:cNvPr>
          <p:cNvPicPr>
            <a:picLocks noChangeAspect="1"/>
          </p:cNvPicPr>
          <p:nvPr/>
        </p:nvPicPr>
        <p:blipFill>
          <a:blip r:embed="rId4"/>
          <a:stretch>
            <a:fillRect/>
          </a:stretch>
        </p:blipFill>
        <p:spPr>
          <a:xfrm>
            <a:off x="3266883" y="2889039"/>
            <a:ext cx="5658234" cy="2757284"/>
          </a:xfrm>
          <a:prstGeom prst="rect">
            <a:avLst/>
          </a:prstGeom>
        </p:spPr>
      </p:pic>
      <p:grpSp>
        <p:nvGrpSpPr>
          <p:cNvPr id="10" name="组合 9">
            <a:extLst>
              <a:ext uri="{FF2B5EF4-FFF2-40B4-BE49-F238E27FC236}">
                <a16:creationId xmlns:a16="http://schemas.microsoft.com/office/drawing/2014/main" id="{93A7B973-6ADC-D2D6-7E55-6BAEE32573F7}"/>
              </a:ext>
            </a:extLst>
          </p:cNvPr>
          <p:cNvGrpSpPr/>
          <p:nvPr/>
        </p:nvGrpSpPr>
        <p:grpSpPr>
          <a:xfrm>
            <a:off x="959551" y="340946"/>
            <a:ext cx="5105087" cy="1200329"/>
            <a:chOff x="657210" y="372731"/>
            <a:chExt cx="5105087" cy="1200329"/>
          </a:xfrm>
        </p:grpSpPr>
        <p:sp>
          <p:nvSpPr>
            <p:cNvPr id="11" name="文本框 10">
              <a:extLst>
                <a:ext uri="{FF2B5EF4-FFF2-40B4-BE49-F238E27FC236}">
                  <a16:creationId xmlns:a16="http://schemas.microsoft.com/office/drawing/2014/main" id="{8460053D-5C1B-4D6A-13A4-63E24F56282F}"/>
                </a:ext>
              </a:extLst>
            </p:cNvPr>
            <p:cNvSpPr txBox="1"/>
            <p:nvPr/>
          </p:nvSpPr>
          <p:spPr>
            <a:xfrm>
              <a:off x="657211" y="372731"/>
              <a:ext cx="2612895" cy="1200329"/>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Background</a:t>
              </a:r>
              <a:endParaRPr lang="zh-CN" altLang="zh-CN" sz="3600" b="1" dirty="0">
                <a:latin typeface="Times New Roman" panose="02020603050405020304" pitchFamily="18" charset="0"/>
                <a:ea typeface="FZCuHeiSongS-B-GB"/>
                <a:cs typeface="Times New Roman" panose="02020603050405020304" pitchFamily="18" charset="0"/>
              </a:endParaRPr>
            </a:p>
            <a:p>
              <a:endParaRPr lang="zh-CN" altLang="zh-CN" sz="3600" dirty="0">
                <a:latin typeface="FZCuHeiSongS-B-GB"/>
                <a:ea typeface="FZCuHeiSongS-B-GB"/>
              </a:endParaRPr>
            </a:p>
          </p:txBody>
        </p:sp>
        <p:sp>
          <p:nvSpPr>
            <p:cNvPr id="12" name="文本框 11">
              <a:extLst>
                <a:ext uri="{FF2B5EF4-FFF2-40B4-BE49-F238E27FC236}">
                  <a16:creationId xmlns:a16="http://schemas.microsoft.com/office/drawing/2014/main" id="{9F469C0B-0A06-D774-4774-CCCBCCB14CA8}"/>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Automatic Prompt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Tree>
    <p:extLst>
      <p:ext uri="{BB962C8B-B14F-4D97-AF65-F5344CB8AC3E}">
        <p14:creationId xmlns:p14="http://schemas.microsoft.com/office/powerpoint/2010/main" val="943683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9ABD8-247B-CFC6-34E2-57AEE459DBF2}"/>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9B0CB7C2-6E43-C0FE-940D-2902325F58CF}"/>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BE8A39B6-E876-2850-F950-8164E3DACAE1}"/>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E779A33D-8717-1310-9CE4-28D135C83865}"/>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a:extLst>
              <a:ext uri="{FF2B5EF4-FFF2-40B4-BE49-F238E27FC236}">
                <a16:creationId xmlns:a16="http://schemas.microsoft.com/office/drawing/2014/main" id="{E2B72E07-D707-7AE5-88EB-A929065EFEDC}"/>
              </a:ext>
            </a:extLst>
          </p:cNvPr>
          <p:cNvSpPr txBox="1"/>
          <p:nvPr/>
        </p:nvSpPr>
        <p:spPr>
          <a:xfrm>
            <a:off x="1093649" y="1467047"/>
            <a:ext cx="10004702" cy="1883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i="0" dirty="0">
                <a:solidFill>
                  <a:srgbClr val="1A2029"/>
                </a:solidFill>
                <a:effectLst/>
                <a:latin typeface="Times New Roman" panose="02020603050405020304" pitchFamily="18" charset="0"/>
                <a:cs typeface="Times New Roman" panose="02020603050405020304" pitchFamily="18" charset="0"/>
              </a:rPr>
              <a:t>LLM as an Optimizer:</a:t>
            </a:r>
          </a:p>
          <a:p>
            <a:pPr marL="285750" indent="-285750">
              <a:lnSpc>
                <a:spcPct val="150000"/>
              </a:lnSpc>
              <a:buFont typeface="Arial" panose="020B0604020202020204" pitchFamily="34" charset="0"/>
              <a:buChar char="•"/>
            </a:pPr>
            <a:r>
              <a:rPr lang="fr-FR" altLang="zh-CN" sz="2000" i="0" dirty="0">
                <a:solidFill>
                  <a:srgbClr val="1A2029"/>
                </a:solidFill>
                <a:effectLst/>
                <a:latin typeface="Times New Roman" panose="02020603050405020304" pitchFamily="18" charset="0"/>
                <a:cs typeface="Times New Roman" panose="02020603050405020304" pitchFamily="18" charset="0"/>
              </a:rPr>
              <a:t>OPRO (Optimization by PROmpting)</a:t>
            </a:r>
            <a:r>
              <a:rPr lang="en-US" altLang="zh-CN" sz="2000" i="0" dirty="0">
                <a:solidFill>
                  <a:srgbClr val="1A2029"/>
                </a:solidFill>
                <a:effectLst/>
                <a:latin typeface="Times New Roman" panose="02020603050405020304" pitchFamily="18" charset="0"/>
                <a:cs typeface="Times New Roman" panose="02020603050405020304" pitchFamily="18" charset="0"/>
              </a:rPr>
              <a:t>: meta-prompt, based on the understanding of past iteration patterns, Optimizer LLM generates a new solution</a:t>
            </a:r>
          </a:p>
          <a:p>
            <a:pPr marL="285750" indent="-285750">
              <a:lnSpc>
                <a:spcPct val="150000"/>
              </a:lnSpc>
              <a:buFont typeface="Arial" panose="020B0604020202020204" pitchFamily="34" charset="0"/>
              <a:buChar char="•"/>
            </a:pPr>
            <a:endParaRPr lang="en-US" altLang="zh-CN" sz="2000" i="0" dirty="0">
              <a:solidFill>
                <a:srgbClr val="1A2029"/>
              </a:solidFill>
              <a:effectLst/>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A08B9919-569A-3E44-9165-7968197ACE95}"/>
              </a:ext>
            </a:extLst>
          </p:cNvPr>
          <p:cNvPicPr>
            <a:picLocks noChangeAspect="1"/>
          </p:cNvPicPr>
          <p:nvPr/>
        </p:nvPicPr>
        <p:blipFill>
          <a:blip r:embed="rId4"/>
          <a:stretch>
            <a:fillRect/>
          </a:stretch>
        </p:blipFill>
        <p:spPr>
          <a:xfrm>
            <a:off x="3562350" y="3198674"/>
            <a:ext cx="5067300" cy="2571750"/>
          </a:xfrm>
          <a:prstGeom prst="rect">
            <a:avLst/>
          </a:prstGeom>
        </p:spPr>
      </p:pic>
      <p:grpSp>
        <p:nvGrpSpPr>
          <p:cNvPr id="2" name="组合 1">
            <a:extLst>
              <a:ext uri="{FF2B5EF4-FFF2-40B4-BE49-F238E27FC236}">
                <a16:creationId xmlns:a16="http://schemas.microsoft.com/office/drawing/2014/main" id="{217F78B4-0EA8-2E6E-A519-08278B59EC0F}"/>
              </a:ext>
            </a:extLst>
          </p:cNvPr>
          <p:cNvGrpSpPr/>
          <p:nvPr/>
        </p:nvGrpSpPr>
        <p:grpSpPr>
          <a:xfrm>
            <a:off x="959551" y="340946"/>
            <a:ext cx="5105087" cy="1200329"/>
            <a:chOff x="657210" y="372731"/>
            <a:chExt cx="5105087" cy="1200329"/>
          </a:xfrm>
        </p:grpSpPr>
        <p:sp>
          <p:nvSpPr>
            <p:cNvPr id="6" name="文本框 5">
              <a:extLst>
                <a:ext uri="{FF2B5EF4-FFF2-40B4-BE49-F238E27FC236}">
                  <a16:creationId xmlns:a16="http://schemas.microsoft.com/office/drawing/2014/main" id="{5409DAE8-9102-956C-C252-7FC43EAC0DDD}"/>
                </a:ext>
              </a:extLst>
            </p:cNvPr>
            <p:cNvSpPr txBox="1"/>
            <p:nvPr/>
          </p:nvSpPr>
          <p:spPr>
            <a:xfrm>
              <a:off x="657211" y="372731"/>
              <a:ext cx="2612895" cy="1200329"/>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Background</a:t>
              </a:r>
              <a:endParaRPr lang="zh-CN" altLang="zh-CN" sz="3600" b="1" dirty="0">
                <a:latin typeface="Times New Roman" panose="02020603050405020304" pitchFamily="18" charset="0"/>
                <a:ea typeface="FZCuHeiSongS-B-GB"/>
                <a:cs typeface="Times New Roman" panose="02020603050405020304" pitchFamily="18" charset="0"/>
              </a:endParaRPr>
            </a:p>
            <a:p>
              <a:endParaRPr lang="zh-CN" altLang="zh-CN" sz="3600" dirty="0">
                <a:latin typeface="FZCuHeiSongS-B-GB"/>
                <a:ea typeface="FZCuHeiSongS-B-GB"/>
              </a:endParaRPr>
            </a:p>
          </p:txBody>
        </p:sp>
        <p:sp>
          <p:nvSpPr>
            <p:cNvPr id="7" name="文本框 6">
              <a:extLst>
                <a:ext uri="{FF2B5EF4-FFF2-40B4-BE49-F238E27FC236}">
                  <a16:creationId xmlns:a16="http://schemas.microsoft.com/office/drawing/2014/main" id="{D4A6146D-56AD-F757-294E-59E34D7F42E6}"/>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Automatic Prompt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spTree>
    <p:extLst>
      <p:ext uri="{BB962C8B-B14F-4D97-AF65-F5344CB8AC3E}">
        <p14:creationId xmlns:p14="http://schemas.microsoft.com/office/powerpoint/2010/main" val="1946592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64363-EFA1-E4B3-DABD-735440B3F84A}"/>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45E8A88A-471C-73B2-2973-269FCA255EC5}"/>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F068BD50-F507-EB37-4FC9-E96F3F0EBA70}"/>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94F74E19-F7C3-53A8-A4C0-6552DEE6E048}"/>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a:extLst>
              <a:ext uri="{FF2B5EF4-FFF2-40B4-BE49-F238E27FC236}">
                <a16:creationId xmlns:a16="http://schemas.microsoft.com/office/drawing/2014/main" id="{68CAD90C-ABBB-E9AE-1930-AA8844082509}"/>
              </a:ext>
            </a:extLst>
          </p:cNvPr>
          <p:cNvSpPr txBox="1"/>
          <p:nvPr/>
        </p:nvSpPr>
        <p:spPr>
          <a:xfrm>
            <a:off x="1093649" y="1467047"/>
            <a:ext cx="10004702" cy="1883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dirty="0">
                <a:solidFill>
                  <a:srgbClr val="1A2029"/>
                </a:solidFill>
                <a:latin typeface="Times New Roman" panose="02020603050405020304" pitchFamily="18" charset="0"/>
                <a:cs typeface="Times New Roman" panose="02020603050405020304" pitchFamily="18" charset="0"/>
              </a:rPr>
              <a:t>Build a </a:t>
            </a:r>
            <a:r>
              <a:rPr lang="en-US" altLang="zh-CN" sz="2000" b="1" i="0" dirty="0">
                <a:solidFill>
                  <a:srgbClr val="1A2029"/>
                </a:solidFill>
                <a:effectLst/>
                <a:latin typeface="Times New Roman" panose="02020603050405020304" pitchFamily="18" charset="0"/>
                <a:cs typeface="Times New Roman" panose="02020603050405020304" pitchFamily="18" charset="0"/>
              </a:rPr>
              <a:t>sequence-to-sequence model:</a:t>
            </a:r>
          </a:p>
          <a:p>
            <a:pPr marL="285750" indent="-285750">
              <a:lnSpc>
                <a:spcPct val="150000"/>
              </a:lnSpc>
              <a:buFont typeface="Arial" panose="020B0604020202020204" pitchFamily="34" charset="0"/>
              <a:buChar char="•"/>
            </a:pPr>
            <a:r>
              <a:rPr lang="fr-FR" altLang="zh-CN" sz="2000" dirty="0">
                <a:solidFill>
                  <a:srgbClr val="1A2029"/>
                </a:solidFill>
                <a:latin typeface="Times New Roman" panose="02020603050405020304" pitchFamily="18" charset="0"/>
                <a:cs typeface="Times New Roman" panose="02020603050405020304" pitchFamily="18" charset="0"/>
              </a:rPr>
              <a:t>B</a:t>
            </a:r>
            <a:r>
              <a:rPr lang="fr-FR" altLang="zh-CN" sz="2000" i="0" dirty="0">
                <a:solidFill>
                  <a:srgbClr val="1A2029"/>
                </a:solidFill>
                <a:effectLst/>
                <a:latin typeface="Times New Roman" panose="02020603050405020304" pitchFamily="18" charset="0"/>
                <a:cs typeface="Times New Roman" panose="02020603050405020304" pitchFamily="18" charset="0"/>
              </a:rPr>
              <a:t>PO (Black-Box Prompt Optimization)</a:t>
            </a:r>
            <a:r>
              <a:rPr lang="en-US" altLang="zh-CN" sz="2000" i="0" dirty="0">
                <a:solidFill>
                  <a:srgbClr val="1A2029"/>
                </a:solidFill>
                <a:effectLst/>
                <a:latin typeface="Times New Roman" panose="02020603050405020304" pitchFamily="18" charset="0"/>
                <a:cs typeface="Times New Roman" panose="02020603050405020304" pitchFamily="18" charset="0"/>
              </a:rPr>
              <a:t>: align LLM without model </a:t>
            </a:r>
            <a:r>
              <a:rPr lang="en-US" altLang="zh-CN" sz="2000" dirty="0">
                <a:solidFill>
                  <a:srgbClr val="1A2029"/>
                </a:solidFill>
                <a:latin typeface="Times New Roman" panose="02020603050405020304" pitchFamily="18" charset="0"/>
                <a:cs typeface="Times New Roman" panose="02020603050405020304" pitchFamily="18" charset="0"/>
              </a:rPr>
              <a:t>t</a:t>
            </a:r>
            <a:r>
              <a:rPr lang="en-US" altLang="zh-CN" sz="2000" i="0" dirty="0">
                <a:solidFill>
                  <a:srgbClr val="1A2029"/>
                </a:solidFill>
                <a:effectLst/>
                <a:latin typeface="Times New Roman" panose="02020603050405020304" pitchFamily="18" charset="0"/>
                <a:cs typeface="Times New Roman" panose="02020603050405020304" pitchFamily="18" charset="0"/>
              </a:rPr>
              <a:t>raining, learn from human preference data, compare chosen prompt and original prompt</a:t>
            </a:r>
          </a:p>
          <a:p>
            <a:pPr marL="285750" indent="-285750">
              <a:lnSpc>
                <a:spcPct val="150000"/>
              </a:lnSpc>
              <a:buFont typeface="Arial" panose="020B0604020202020204" pitchFamily="34" charset="0"/>
              <a:buChar char="•"/>
            </a:pPr>
            <a:endParaRPr lang="en-US" altLang="zh-CN" sz="2000" i="0" dirty="0">
              <a:solidFill>
                <a:srgbClr val="1A2029"/>
              </a:solidFill>
              <a:effectLst/>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D9EA044D-204A-1019-9428-6D7C9EF161A8}"/>
              </a:ext>
            </a:extLst>
          </p:cNvPr>
          <p:cNvGrpSpPr/>
          <p:nvPr/>
        </p:nvGrpSpPr>
        <p:grpSpPr>
          <a:xfrm>
            <a:off x="959551" y="340946"/>
            <a:ext cx="5105087" cy="1200329"/>
            <a:chOff x="657210" y="372731"/>
            <a:chExt cx="5105087" cy="1200329"/>
          </a:xfrm>
        </p:grpSpPr>
        <p:sp>
          <p:nvSpPr>
            <p:cNvPr id="6" name="文本框 5">
              <a:extLst>
                <a:ext uri="{FF2B5EF4-FFF2-40B4-BE49-F238E27FC236}">
                  <a16:creationId xmlns:a16="http://schemas.microsoft.com/office/drawing/2014/main" id="{B542D8FC-7B78-58DA-7C29-5E50EE1572BE}"/>
                </a:ext>
              </a:extLst>
            </p:cNvPr>
            <p:cNvSpPr txBox="1"/>
            <p:nvPr/>
          </p:nvSpPr>
          <p:spPr>
            <a:xfrm>
              <a:off x="657211" y="372731"/>
              <a:ext cx="2612895" cy="1200329"/>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Background</a:t>
              </a:r>
              <a:endParaRPr lang="zh-CN" altLang="zh-CN" sz="3600" b="1" dirty="0">
                <a:latin typeface="Times New Roman" panose="02020603050405020304" pitchFamily="18" charset="0"/>
                <a:ea typeface="FZCuHeiSongS-B-GB"/>
                <a:cs typeface="Times New Roman" panose="02020603050405020304" pitchFamily="18" charset="0"/>
              </a:endParaRPr>
            </a:p>
            <a:p>
              <a:endParaRPr lang="zh-CN" altLang="zh-CN" sz="3600" dirty="0">
                <a:latin typeface="FZCuHeiSongS-B-GB"/>
                <a:ea typeface="FZCuHeiSongS-B-GB"/>
              </a:endParaRPr>
            </a:p>
          </p:txBody>
        </p:sp>
        <p:sp>
          <p:nvSpPr>
            <p:cNvPr id="7" name="文本框 6">
              <a:extLst>
                <a:ext uri="{FF2B5EF4-FFF2-40B4-BE49-F238E27FC236}">
                  <a16:creationId xmlns:a16="http://schemas.microsoft.com/office/drawing/2014/main" id="{C9CFC971-F3AA-2814-AA60-748D06FA0BEC}"/>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Automatic Prompt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pic>
        <p:nvPicPr>
          <p:cNvPr id="10" name="图片 9">
            <a:extLst>
              <a:ext uri="{FF2B5EF4-FFF2-40B4-BE49-F238E27FC236}">
                <a16:creationId xmlns:a16="http://schemas.microsoft.com/office/drawing/2014/main" id="{AEA4F0A1-6E85-A420-BBC7-52E4774F7B00}"/>
              </a:ext>
            </a:extLst>
          </p:cNvPr>
          <p:cNvPicPr>
            <a:picLocks noChangeAspect="1"/>
          </p:cNvPicPr>
          <p:nvPr/>
        </p:nvPicPr>
        <p:blipFill>
          <a:blip r:embed="rId4"/>
          <a:stretch>
            <a:fillRect/>
          </a:stretch>
        </p:blipFill>
        <p:spPr>
          <a:xfrm>
            <a:off x="2412124" y="2892596"/>
            <a:ext cx="7367752" cy="3624458"/>
          </a:xfrm>
          <a:prstGeom prst="rect">
            <a:avLst/>
          </a:prstGeom>
        </p:spPr>
      </p:pic>
    </p:spTree>
    <p:extLst>
      <p:ext uri="{BB962C8B-B14F-4D97-AF65-F5344CB8AC3E}">
        <p14:creationId xmlns:p14="http://schemas.microsoft.com/office/powerpoint/2010/main" val="2869833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2C0D6-CA93-0452-21D4-F913601F99DF}"/>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395583C2-CF98-0144-1EF9-C735E694D450}"/>
              </a:ext>
            </a:extLst>
          </p:cNvPr>
          <p:cNvSpPr/>
          <p:nvPr/>
        </p:nvSpPr>
        <p:spPr>
          <a:xfrm>
            <a:off x="0" y="462703"/>
            <a:ext cx="794456" cy="738664"/>
          </a:xfrm>
          <a:prstGeom prst="rect">
            <a:avLst/>
          </a:prstGeom>
          <a:solidFill>
            <a:srgbClr val="9A0001"/>
          </a:solidFill>
          <a:ln>
            <a:noFill/>
          </a:ln>
        </p:spPr>
        <p:txBody>
          <a:bodyPr anchor="ctr"/>
          <a:lstStyle/>
          <a:p>
            <a:pPr algn="ctr"/>
            <a:endParaRPr lang="zh-CN" altLang="zh-CN">
              <a:solidFill>
                <a:schemeClr val="lt1"/>
              </a:solidFill>
            </a:endParaRPr>
          </a:p>
        </p:txBody>
      </p:sp>
      <p:pic>
        <p:nvPicPr>
          <p:cNvPr id="67" name="图片 66">
            <a:extLst>
              <a:ext uri="{FF2B5EF4-FFF2-40B4-BE49-F238E27FC236}">
                <a16:creationId xmlns:a16="http://schemas.microsoft.com/office/drawing/2014/main" id="{55A6EBD1-4437-A752-CB61-35B9FC7ED8E0}"/>
              </a:ext>
            </a:extLst>
          </p:cNvPr>
          <p:cNvPicPr>
            <a:picLocks noChangeAspect="1"/>
          </p:cNvPicPr>
          <p:nvPr/>
        </p:nvPicPr>
        <p:blipFill>
          <a:blip r:embed="rId3"/>
          <a:stretch/>
        </p:blipFill>
        <p:spPr>
          <a:xfrm>
            <a:off x="9911444" y="545564"/>
            <a:ext cx="1836080" cy="512545"/>
          </a:xfrm>
          <a:prstGeom prst="rect">
            <a:avLst/>
          </a:prstGeom>
        </p:spPr>
      </p:pic>
      <p:sp>
        <p:nvSpPr>
          <p:cNvPr id="18" name="矩形 17">
            <a:extLst>
              <a:ext uri="{FF2B5EF4-FFF2-40B4-BE49-F238E27FC236}">
                <a16:creationId xmlns:a16="http://schemas.microsoft.com/office/drawing/2014/main" id="{57A57E1A-B804-D063-1956-55FD8D75D274}"/>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ltLang="zh-CN">
              <a:solidFill>
                <a:schemeClr val="lt1"/>
              </a:solidFill>
            </a:endParaRPr>
          </a:p>
        </p:txBody>
      </p:sp>
      <p:sp>
        <p:nvSpPr>
          <p:cNvPr id="8" name="文本框 7">
            <a:extLst>
              <a:ext uri="{FF2B5EF4-FFF2-40B4-BE49-F238E27FC236}">
                <a16:creationId xmlns:a16="http://schemas.microsoft.com/office/drawing/2014/main" id="{98BEAF8E-58C2-BACD-1E18-D10D4FAF3CB7}"/>
              </a:ext>
            </a:extLst>
          </p:cNvPr>
          <p:cNvSpPr txBox="1"/>
          <p:nvPr/>
        </p:nvSpPr>
        <p:spPr>
          <a:xfrm>
            <a:off x="1093649" y="3243860"/>
            <a:ext cx="10004702" cy="2806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i="0" dirty="0">
                <a:solidFill>
                  <a:srgbClr val="1A2029"/>
                </a:solidFill>
                <a:effectLst/>
                <a:latin typeface="Times New Roman" panose="02020603050405020304" pitchFamily="18" charset="0"/>
                <a:cs typeface="Times New Roman" panose="02020603050405020304" pitchFamily="18" charset="0"/>
              </a:rPr>
              <a:t>4 critical factors </a:t>
            </a:r>
            <a:r>
              <a:rPr lang="en-US" altLang="zh-CN" sz="2000" i="0" dirty="0">
                <a:solidFill>
                  <a:srgbClr val="1A2029"/>
                </a:solidFill>
                <a:effectLst/>
                <a:latin typeface="Times New Roman" panose="02020603050405020304" pitchFamily="18" charset="0"/>
                <a:cs typeface="Times New Roman" panose="02020603050405020304" pitchFamily="18" charset="0"/>
              </a:rPr>
              <a:t>that affect the performance of chain-of-thought prompting and require large human effort: </a:t>
            </a:r>
          </a:p>
          <a:p>
            <a:pPr marL="742950" lvl="1" indent="-285750">
              <a:lnSpc>
                <a:spcPct val="150000"/>
              </a:lnSpc>
              <a:buFont typeface="Arial" panose="020B0604020202020204" pitchFamily="34" charset="0"/>
              <a:buChar char="•"/>
            </a:pPr>
            <a:r>
              <a:rPr lang="en-US" altLang="zh-CN" sz="2000" i="0" dirty="0">
                <a:solidFill>
                  <a:srgbClr val="1A2029"/>
                </a:solidFill>
                <a:effectLst/>
                <a:latin typeface="Times New Roman" panose="02020603050405020304" pitchFamily="18" charset="0"/>
                <a:cs typeface="Times New Roman" panose="02020603050405020304" pitchFamily="18" charset="0"/>
              </a:rPr>
              <a:t>(1) </a:t>
            </a:r>
            <a:r>
              <a:rPr lang="en-US" altLang="zh-CN" sz="2000" b="1" i="0" dirty="0">
                <a:solidFill>
                  <a:srgbClr val="1A2029"/>
                </a:solidFill>
                <a:effectLst/>
                <a:latin typeface="Times New Roman" panose="02020603050405020304" pitchFamily="18" charset="0"/>
                <a:cs typeface="Times New Roman" panose="02020603050405020304" pitchFamily="18" charset="0"/>
              </a:rPr>
              <a:t>order sensitivity</a:t>
            </a:r>
            <a:r>
              <a:rPr lang="en-US" altLang="zh-CN" sz="2000" i="0" dirty="0">
                <a:solidFill>
                  <a:srgbClr val="1A2029"/>
                </a:solidFill>
                <a:effectLst/>
                <a:latin typeface="Times New Roman" panose="02020603050405020304" pitchFamily="18" charset="0"/>
                <a:cs typeface="Times New Roman" panose="02020603050405020304" pitchFamily="18" charset="0"/>
              </a:rPr>
              <a:t>: the order combination of the exemplars</a:t>
            </a:r>
          </a:p>
          <a:p>
            <a:pPr marL="742950" lvl="1" indent="-285750">
              <a:lnSpc>
                <a:spcPct val="150000"/>
              </a:lnSpc>
              <a:buFont typeface="Arial" panose="020B0604020202020204" pitchFamily="34" charset="0"/>
              <a:buChar char="•"/>
            </a:pPr>
            <a:r>
              <a:rPr lang="en-US" altLang="zh-CN" sz="2000" i="0" dirty="0">
                <a:solidFill>
                  <a:srgbClr val="1A2029"/>
                </a:solidFill>
                <a:effectLst/>
                <a:latin typeface="Times New Roman" panose="02020603050405020304" pitchFamily="18" charset="0"/>
                <a:cs typeface="Times New Roman" panose="02020603050405020304" pitchFamily="18" charset="0"/>
              </a:rPr>
              <a:t>(2) </a:t>
            </a:r>
            <a:r>
              <a:rPr lang="en-US" altLang="zh-CN" sz="2000" b="1" i="0" dirty="0">
                <a:solidFill>
                  <a:srgbClr val="1A2029"/>
                </a:solidFill>
                <a:effectLst/>
                <a:latin typeface="Times New Roman" panose="02020603050405020304" pitchFamily="18" charset="0"/>
                <a:cs typeface="Times New Roman" panose="02020603050405020304" pitchFamily="18" charset="0"/>
              </a:rPr>
              <a:t>complexity</a:t>
            </a:r>
            <a:r>
              <a:rPr lang="en-US" altLang="zh-CN" sz="2000" i="0" dirty="0">
                <a:solidFill>
                  <a:srgbClr val="1A2029"/>
                </a:solidFill>
                <a:effectLst/>
                <a:latin typeface="Times New Roman" panose="02020603050405020304" pitchFamily="18" charset="0"/>
                <a:cs typeface="Times New Roman" panose="02020603050405020304" pitchFamily="18" charset="0"/>
              </a:rPr>
              <a:t>: the number of reasoning steps of the rationale chains</a:t>
            </a:r>
          </a:p>
          <a:p>
            <a:pPr marL="742950" lvl="1" indent="-285750">
              <a:lnSpc>
                <a:spcPct val="150000"/>
              </a:lnSpc>
              <a:buFont typeface="Arial" panose="020B0604020202020204" pitchFamily="34" charset="0"/>
              <a:buChar char="•"/>
            </a:pPr>
            <a:r>
              <a:rPr lang="en-US" altLang="zh-CN" sz="2000" i="0" dirty="0">
                <a:solidFill>
                  <a:srgbClr val="1A2029"/>
                </a:solidFill>
                <a:effectLst/>
                <a:latin typeface="Times New Roman" panose="02020603050405020304" pitchFamily="18" charset="0"/>
                <a:cs typeface="Times New Roman" panose="02020603050405020304" pitchFamily="18" charset="0"/>
              </a:rPr>
              <a:t>(3) </a:t>
            </a:r>
            <a:r>
              <a:rPr lang="en-US" altLang="zh-CN" sz="2000" b="1" i="0" dirty="0">
                <a:solidFill>
                  <a:srgbClr val="1A2029"/>
                </a:solidFill>
                <a:effectLst/>
                <a:latin typeface="Times New Roman" panose="02020603050405020304" pitchFamily="18" charset="0"/>
                <a:cs typeface="Times New Roman" panose="02020603050405020304" pitchFamily="18" charset="0"/>
              </a:rPr>
              <a:t>diversity</a:t>
            </a:r>
            <a:r>
              <a:rPr lang="en-US" altLang="zh-CN" sz="2000" i="0" dirty="0">
                <a:solidFill>
                  <a:srgbClr val="1A2029"/>
                </a:solidFill>
                <a:effectLst/>
                <a:latin typeface="Times New Roman" panose="02020603050405020304" pitchFamily="18" charset="0"/>
                <a:cs typeface="Times New Roman" panose="02020603050405020304" pitchFamily="18" charset="0"/>
              </a:rPr>
              <a:t>: the combination of different complex-level exemplars</a:t>
            </a:r>
          </a:p>
          <a:p>
            <a:pPr marL="742950" lvl="1" indent="-285750">
              <a:lnSpc>
                <a:spcPct val="150000"/>
              </a:lnSpc>
              <a:buFont typeface="Arial" panose="020B0604020202020204" pitchFamily="34" charset="0"/>
              <a:buChar char="•"/>
            </a:pPr>
            <a:r>
              <a:rPr lang="en-US" altLang="zh-CN" sz="2000" i="0" dirty="0">
                <a:solidFill>
                  <a:srgbClr val="1A2029"/>
                </a:solidFill>
                <a:effectLst/>
                <a:latin typeface="Times New Roman" panose="02020603050405020304" pitchFamily="18" charset="0"/>
                <a:cs typeface="Times New Roman" panose="02020603050405020304" pitchFamily="18" charset="0"/>
              </a:rPr>
              <a:t>(4) </a:t>
            </a:r>
            <a:r>
              <a:rPr lang="en-US" altLang="zh-CN" sz="2000" b="1" i="0" dirty="0">
                <a:solidFill>
                  <a:srgbClr val="1A2029"/>
                </a:solidFill>
                <a:effectLst/>
                <a:latin typeface="Times New Roman" panose="02020603050405020304" pitchFamily="18" charset="0"/>
                <a:cs typeface="Times New Roman" panose="02020603050405020304" pitchFamily="18" charset="0"/>
              </a:rPr>
              <a:t>style sensitivity</a:t>
            </a:r>
            <a:r>
              <a:rPr lang="en-US" altLang="zh-CN" sz="2000" i="0" dirty="0">
                <a:solidFill>
                  <a:srgbClr val="1A2029"/>
                </a:solidFill>
                <a:effectLst/>
                <a:latin typeface="Times New Roman" panose="02020603050405020304" pitchFamily="18" charset="0"/>
                <a:cs typeface="Times New Roman" panose="02020603050405020304" pitchFamily="18" charset="0"/>
              </a:rPr>
              <a:t>: the writing/linguistic style of the rationale chains</a:t>
            </a:r>
          </a:p>
        </p:txBody>
      </p:sp>
      <p:grpSp>
        <p:nvGrpSpPr>
          <p:cNvPr id="2" name="组合 1">
            <a:extLst>
              <a:ext uri="{FF2B5EF4-FFF2-40B4-BE49-F238E27FC236}">
                <a16:creationId xmlns:a16="http://schemas.microsoft.com/office/drawing/2014/main" id="{2BF9247B-4915-C6D0-5248-101ADFB80C5F}"/>
              </a:ext>
            </a:extLst>
          </p:cNvPr>
          <p:cNvGrpSpPr/>
          <p:nvPr/>
        </p:nvGrpSpPr>
        <p:grpSpPr>
          <a:xfrm>
            <a:off x="959551" y="340946"/>
            <a:ext cx="5105087" cy="1200329"/>
            <a:chOff x="657210" y="372731"/>
            <a:chExt cx="5105087" cy="1200329"/>
          </a:xfrm>
        </p:grpSpPr>
        <p:sp>
          <p:nvSpPr>
            <p:cNvPr id="6" name="文本框 5">
              <a:extLst>
                <a:ext uri="{FF2B5EF4-FFF2-40B4-BE49-F238E27FC236}">
                  <a16:creationId xmlns:a16="http://schemas.microsoft.com/office/drawing/2014/main" id="{408F1ED7-E010-49E7-A5D4-EFA31CBB1D35}"/>
                </a:ext>
              </a:extLst>
            </p:cNvPr>
            <p:cNvSpPr txBox="1"/>
            <p:nvPr/>
          </p:nvSpPr>
          <p:spPr>
            <a:xfrm>
              <a:off x="657211" y="372731"/>
              <a:ext cx="2612895" cy="1200329"/>
            </a:xfrm>
            <a:prstGeom prst="rect">
              <a:avLst/>
            </a:prstGeom>
            <a:noFill/>
          </p:spPr>
          <p:txBody>
            <a:bodyPr wrap="none">
              <a:spAutoFit/>
            </a:bodyPr>
            <a:lstStyle/>
            <a:p>
              <a:r>
                <a:rPr lang="en-US" altLang="zh-CN" sz="3600" b="1" dirty="0">
                  <a:latin typeface="Times New Roman" panose="02020603050405020304" pitchFamily="18" charset="0"/>
                  <a:ea typeface="FZCuHeiSongS-B-GB"/>
                  <a:cs typeface="Times New Roman" panose="02020603050405020304" pitchFamily="18" charset="0"/>
                </a:rPr>
                <a:t>Background</a:t>
              </a:r>
              <a:endParaRPr lang="zh-CN" altLang="zh-CN" sz="3600" b="1" dirty="0">
                <a:latin typeface="Times New Roman" panose="02020603050405020304" pitchFamily="18" charset="0"/>
                <a:ea typeface="FZCuHeiSongS-B-GB"/>
                <a:cs typeface="Times New Roman" panose="02020603050405020304" pitchFamily="18" charset="0"/>
              </a:endParaRPr>
            </a:p>
            <a:p>
              <a:endParaRPr lang="zh-CN" altLang="zh-CN" sz="3600" dirty="0">
                <a:latin typeface="FZCuHeiSongS-B-GB"/>
                <a:ea typeface="FZCuHeiSongS-B-GB"/>
              </a:endParaRPr>
            </a:p>
          </p:txBody>
        </p:sp>
        <p:sp>
          <p:nvSpPr>
            <p:cNvPr id="7" name="文本框 6">
              <a:extLst>
                <a:ext uri="{FF2B5EF4-FFF2-40B4-BE49-F238E27FC236}">
                  <a16:creationId xmlns:a16="http://schemas.microsoft.com/office/drawing/2014/main" id="{107857EA-D234-694B-1F73-FBE177B96E78}"/>
                </a:ext>
              </a:extLst>
            </p:cNvPr>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rPr>
                <a:t>Automatic Prompt</a:t>
              </a:r>
              <a:endParaRPr lang="zh-CN" altLang="zh-CN" sz="2000" dirty="0">
                <a:solidFill>
                  <a:schemeClr val="tx1">
                    <a:lumMod val="50000"/>
                    <a:lumOff val="50000"/>
                  </a:schemeClr>
                </a:solidFill>
                <a:latin typeface="Times New Roman" panose="02020603050405020304" pitchFamily="18" charset="0"/>
                <a:ea typeface="FZCuHeiSongS-B-GB"/>
                <a:cs typeface="Times New Roman" panose="02020603050405020304" pitchFamily="18" charset="0"/>
              </a:endParaRPr>
            </a:p>
          </p:txBody>
        </p:sp>
      </p:grpSp>
      <p:pic>
        <p:nvPicPr>
          <p:cNvPr id="4" name="图片 3">
            <a:extLst>
              <a:ext uri="{FF2B5EF4-FFF2-40B4-BE49-F238E27FC236}">
                <a16:creationId xmlns:a16="http://schemas.microsoft.com/office/drawing/2014/main" id="{2BF444D5-8398-CACB-CC67-C4298B5E457E}"/>
              </a:ext>
            </a:extLst>
          </p:cNvPr>
          <p:cNvPicPr>
            <a:picLocks noChangeAspect="1"/>
          </p:cNvPicPr>
          <p:nvPr/>
        </p:nvPicPr>
        <p:blipFill>
          <a:blip r:embed="rId4"/>
          <a:stretch>
            <a:fillRect/>
          </a:stretch>
        </p:blipFill>
        <p:spPr>
          <a:xfrm>
            <a:off x="3129937" y="1304680"/>
            <a:ext cx="5932126" cy="1878980"/>
          </a:xfrm>
          <a:prstGeom prst="rect">
            <a:avLst/>
          </a:prstGeom>
        </p:spPr>
      </p:pic>
      <p:sp>
        <p:nvSpPr>
          <p:cNvPr id="9" name="文本框 8">
            <a:extLst>
              <a:ext uri="{FF2B5EF4-FFF2-40B4-BE49-F238E27FC236}">
                <a16:creationId xmlns:a16="http://schemas.microsoft.com/office/drawing/2014/main" id="{A79783BA-D17B-6F0E-7665-F36665D9A317}"/>
              </a:ext>
            </a:extLst>
          </p:cNvPr>
          <p:cNvSpPr txBox="1"/>
          <p:nvPr/>
        </p:nvSpPr>
        <p:spPr>
          <a:xfrm>
            <a:off x="187657" y="6395297"/>
            <a:ext cx="6107372" cy="369332"/>
          </a:xfrm>
          <a:prstGeom prst="rect">
            <a:avLst/>
          </a:prstGeom>
          <a:noFill/>
        </p:spPr>
        <p:txBody>
          <a:bodyPr wrap="square">
            <a:spAutoFit/>
          </a:bodyPr>
          <a:lstStyle/>
          <a:p>
            <a:r>
              <a:rPr lang="en-US" altLang="zh-CN" dirty="0"/>
              <a:t>https://arxiv.org/abs/2302.12822</a:t>
            </a:r>
            <a:endParaRPr lang="zh-CN" altLang="en-US" dirty="0"/>
          </a:p>
        </p:txBody>
      </p:sp>
    </p:spTree>
    <p:extLst>
      <p:ext uri="{BB962C8B-B14F-4D97-AF65-F5344CB8AC3E}">
        <p14:creationId xmlns:p14="http://schemas.microsoft.com/office/powerpoint/2010/main" val="42764494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6475</TotalTime>
  <Words>1449</Words>
  <Application>Microsoft Office PowerPoint</Application>
  <PresentationFormat>宽屏</PresentationFormat>
  <Paragraphs>140</Paragraphs>
  <Slides>23</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FZCuHeiSongS-B-GB</vt:lpstr>
      <vt:lpstr>等线</vt:lpstr>
      <vt:lpstr>等线 Light</vt:lpstr>
      <vt:lpstr>思源黑体 CN Light</vt:lpstr>
      <vt:lpstr>Arial</vt:lpstr>
      <vt:lpstr>Cambria</vt:lpstr>
      <vt:lpstr>Cambria Math</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亮宇 吴</dc:creator>
  <cp:lastModifiedBy>The Apocalypse</cp:lastModifiedBy>
  <cp:revision>3</cp:revision>
  <dcterms:created xsi:type="dcterms:W3CDTF">2024-12-20T16:41:20Z</dcterms:created>
  <dcterms:modified xsi:type="dcterms:W3CDTF">2024-12-25T04:37:56Z</dcterms:modified>
</cp:coreProperties>
</file>